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646" r:id="rId1"/>
  </p:sldMasterIdLst>
  <p:notesMasterIdLst>
    <p:notesMasterId r:id="rId73"/>
  </p:notesMasterIdLst>
  <p:handoutMasterIdLst>
    <p:handoutMasterId r:id="rId74"/>
  </p:handoutMasterIdLst>
  <p:sldIdLst>
    <p:sldId id="444" r:id="rId2"/>
    <p:sldId id="445" r:id="rId3"/>
    <p:sldId id="446" r:id="rId4"/>
    <p:sldId id="447" r:id="rId5"/>
    <p:sldId id="359" r:id="rId6"/>
    <p:sldId id="339" r:id="rId7"/>
    <p:sldId id="335" r:id="rId8"/>
    <p:sldId id="334" r:id="rId9"/>
    <p:sldId id="360" r:id="rId10"/>
    <p:sldId id="361" r:id="rId11"/>
    <p:sldId id="448" r:id="rId12"/>
    <p:sldId id="449" r:id="rId13"/>
    <p:sldId id="364" r:id="rId14"/>
    <p:sldId id="365" r:id="rId15"/>
    <p:sldId id="418" r:id="rId16"/>
    <p:sldId id="375" r:id="rId17"/>
    <p:sldId id="450" r:id="rId18"/>
    <p:sldId id="451" r:id="rId19"/>
    <p:sldId id="452" r:id="rId20"/>
    <p:sldId id="368" r:id="rId21"/>
    <p:sldId id="369" r:id="rId22"/>
    <p:sldId id="373" r:id="rId23"/>
    <p:sldId id="370" r:id="rId24"/>
    <p:sldId id="374" r:id="rId25"/>
    <p:sldId id="371" r:id="rId26"/>
    <p:sldId id="310" r:id="rId27"/>
    <p:sldId id="453" r:id="rId28"/>
    <p:sldId id="349" r:id="rId29"/>
    <p:sldId id="422" r:id="rId30"/>
    <p:sldId id="434" r:id="rId31"/>
    <p:sldId id="377" r:id="rId32"/>
    <p:sldId id="378" r:id="rId33"/>
    <p:sldId id="379" r:id="rId34"/>
    <p:sldId id="380" r:id="rId35"/>
    <p:sldId id="381" r:id="rId36"/>
    <p:sldId id="424" r:id="rId37"/>
    <p:sldId id="427" r:id="rId38"/>
    <p:sldId id="428" r:id="rId39"/>
    <p:sldId id="442" r:id="rId40"/>
    <p:sldId id="435" r:id="rId41"/>
    <p:sldId id="436" r:id="rId42"/>
    <p:sldId id="437" r:id="rId43"/>
    <p:sldId id="438" r:id="rId44"/>
    <p:sldId id="440" r:id="rId45"/>
    <p:sldId id="441" r:id="rId46"/>
    <p:sldId id="386" r:id="rId47"/>
    <p:sldId id="429" r:id="rId48"/>
    <p:sldId id="430" r:id="rId49"/>
    <p:sldId id="431" r:id="rId50"/>
    <p:sldId id="443" r:id="rId51"/>
    <p:sldId id="404" r:id="rId52"/>
    <p:sldId id="417" r:id="rId53"/>
    <p:sldId id="402" r:id="rId54"/>
    <p:sldId id="403" r:id="rId55"/>
    <p:sldId id="405" r:id="rId56"/>
    <p:sldId id="407" r:id="rId57"/>
    <p:sldId id="408" r:id="rId58"/>
    <p:sldId id="406" r:id="rId59"/>
    <p:sldId id="411" r:id="rId60"/>
    <p:sldId id="419" r:id="rId61"/>
    <p:sldId id="420" r:id="rId62"/>
    <p:sldId id="410" r:id="rId63"/>
    <p:sldId id="421" r:id="rId64"/>
    <p:sldId id="409" r:id="rId65"/>
    <p:sldId id="412" r:id="rId66"/>
    <p:sldId id="414" r:id="rId67"/>
    <p:sldId id="415" r:id="rId68"/>
    <p:sldId id="416" r:id="rId69"/>
    <p:sldId id="352" r:id="rId70"/>
    <p:sldId id="353" r:id="rId71"/>
    <p:sldId id="330" r:id="rId72"/>
  </p:sldIdLst>
  <p:sldSz cx="12192000" cy="6858000"/>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11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2DA2BF"/>
    <a:srgbClr val="CC00CC"/>
    <a:srgbClr val="009900"/>
    <a:srgbClr val="92D050"/>
    <a:srgbClr val="99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0" autoAdjust="0"/>
    <p:restoredTop sz="73589" autoAdjust="0"/>
  </p:normalViewPr>
  <p:slideViewPr>
    <p:cSldViewPr>
      <p:cViewPr varScale="1">
        <p:scale>
          <a:sx n="77" d="100"/>
          <a:sy n="77" d="100"/>
        </p:scale>
        <p:origin x="366" y="84"/>
      </p:cViewPr>
      <p:guideLst>
        <p:guide orient="horz" pos="192"/>
        <p:guide pos="110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248"/>
    </p:cViewPr>
  </p:sorterViewPr>
  <p:notesViewPr>
    <p:cSldViewPr>
      <p:cViewPr varScale="1">
        <p:scale>
          <a:sx n="73" d="100"/>
          <a:sy n="73" d="100"/>
        </p:scale>
        <p:origin x="289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cs typeface="Arial" panose="020B0604020202020204" pitchFamily="34" charset="0"/>
              </a:defRPr>
            </a:lvl1pPr>
          </a:lstStyle>
          <a:p>
            <a:pPr>
              <a:defRPr/>
            </a:pPr>
            <a:endParaRPr lang="en-US" altLang="en-US" dirty="0">
              <a:cs typeface="Calibri" panose="020F0502020204030204" pitchFamily="34" charset="0"/>
            </a:endParaRPr>
          </a:p>
        </p:txBody>
      </p:sp>
      <p:sp>
        <p:nvSpPr>
          <p:cNvPr id="29699" name="Rectangle 3"/>
          <p:cNvSpPr>
            <a:spLocks noGrp="1" noChangeArrowheads="1"/>
          </p:cNvSpPr>
          <p:nvPr>
            <p:ph type="dt" sz="quarter"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Arial" panose="020B0604020202020204" pitchFamily="34" charset="0"/>
              </a:defRPr>
            </a:lvl1pPr>
          </a:lstStyle>
          <a:p>
            <a:pPr>
              <a:defRPr/>
            </a:pPr>
            <a:endParaRPr lang="en-US" altLang="en-US" dirty="0">
              <a:cs typeface="Calibri" panose="020F0502020204030204" pitchFamily="34" charset="0"/>
            </a:endParaRPr>
          </a:p>
        </p:txBody>
      </p:sp>
      <p:sp>
        <p:nvSpPr>
          <p:cNvPr id="29700" name="Rectangle 4"/>
          <p:cNvSpPr>
            <a:spLocks noGrp="1" noChangeArrowheads="1"/>
          </p:cNvSpPr>
          <p:nvPr>
            <p:ph type="ftr" sz="quarter" idx="2"/>
          </p:nvPr>
        </p:nvSpPr>
        <p:spPr bwMode="auto">
          <a:xfrm>
            <a:off x="0"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cs typeface="Arial" panose="020B0604020202020204" pitchFamily="34" charset="0"/>
              </a:defRPr>
            </a:lvl1pPr>
          </a:lstStyle>
          <a:p>
            <a:pPr>
              <a:defRPr/>
            </a:pPr>
            <a:endParaRPr lang="en-US" altLang="en-US" dirty="0">
              <a:cs typeface="Calibri" panose="020F0502020204030204" pitchFamily="34" charset="0"/>
            </a:endParaRPr>
          </a:p>
        </p:txBody>
      </p:sp>
      <p:sp>
        <p:nvSpPr>
          <p:cNvPr id="29701" name="Rectangle 5"/>
          <p:cNvSpPr>
            <a:spLocks noGrp="1" noChangeArrowheads="1"/>
          </p:cNvSpPr>
          <p:nvPr>
            <p:ph type="sldNum" sz="quarter" idx="3"/>
          </p:nvPr>
        </p:nvSpPr>
        <p:spPr bwMode="auto">
          <a:xfrm>
            <a:off x="3884613"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F6D23197-347D-4742-9033-679F31BA3EF3}" type="slidenum">
              <a:rPr lang="en-US" altLang="en-US">
                <a:cs typeface="Calibri" panose="020F0502020204030204" pitchFamily="34" charset="0"/>
              </a:rPr>
              <a:pPr/>
              <a:t>‹#›</a:t>
            </a:fld>
            <a:endParaRPr lang="en-US" altLang="en-US" dirty="0">
              <a:cs typeface="Calibri" panose="020F0502020204030204" pitchFamily="34" charset="0"/>
            </a:endParaRPr>
          </a:p>
        </p:txBody>
      </p:sp>
    </p:spTree>
    <p:extLst>
      <p:ext uri="{BB962C8B-B14F-4D97-AF65-F5344CB8AC3E}">
        <p14:creationId xmlns:p14="http://schemas.microsoft.com/office/powerpoint/2010/main" val="2103884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cs typeface="Calibri" panose="020F0502020204030204" pitchFamily="34" charset="0"/>
              </a:defRPr>
            </a:lvl1pPr>
          </a:lstStyle>
          <a:p>
            <a:pPr>
              <a:defRPr/>
            </a:pPr>
            <a:endParaRPr lang="en-US" altLang="en-US" dirty="0"/>
          </a:p>
        </p:txBody>
      </p:sp>
      <p:sp>
        <p:nvSpPr>
          <p:cNvPr id="31747" name="Rectangle 3"/>
          <p:cNvSpPr>
            <a:spLocks noGrp="1" noChangeArrowheads="1"/>
          </p:cNvSpPr>
          <p:nvPr>
            <p:ph type="dt"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Calibri" panose="020F0502020204030204" pitchFamily="34" charset="0"/>
              </a:defRPr>
            </a:lvl1pPr>
          </a:lstStyle>
          <a:p>
            <a:pPr>
              <a:defRPr/>
            </a:pPr>
            <a:endParaRPr lang="en-US" altLang="en-US" dirty="0"/>
          </a:p>
        </p:txBody>
      </p:sp>
      <p:sp>
        <p:nvSpPr>
          <p:cNvPr id="32772" name="Rectangle 4"/>
          <p:cNvSpPr>
            <a:spLocks noGrp="1" noRot="1" noChangeAspect="1" noChangeArrowheads="1" noTextEdit="1"/>
          </p:cNvSpPr>
          <p:nvPr>
            <p:ph type="sldImg" idx="2"/>
          </p:nvPr>
        </p:nvSpPr>
        <p:spPr bwMode="auto">
          <a:xfrm>
            <a:off x="350838" y="692150"/>
            <a:ext cx="6157912"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5800" y="4387850"/>
            <a:ext cx="5486400"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750" name="Rectangle 6"/>
          <p:cNvSpPr>
            <a:spLocks noGrp="1" noChangeArrowheads="1"/>
          </p:cNvSpPr>
          <p:nvPr>
            <p:ph type="ftr" sz="quarter" idx="4"/>
          </p:nvPr>
        </p:nvSpPr>
        <p:spPr bwMode="auto">
          <a:xfrm>
            <a:off x="0"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cs typeface="Calibri" panose="020F0502020204030204" pitchFamily="34" charset="0"/>
              </a:defRPr>
            </a:lvl1pPr>
          </a:lstStyle>
          <a:p>
            <a:pPr>
              <a:defRPr/>
            </a:pPr>
            <a:endParaRPr lang="en-US" altLang="en-US" dirty="0"/>
          </a:p>
        </p:txBody>
      </p:sp>
      <p:sp>
        <p:nvSpPr>
          <p:cNvPr id="31751" name="Rectangle 7"/>
          <p:cNvSpPr>
            <a:spLocks noGrp="1" noChangeArrowheads="1"/>
          </p:cNvSpPr>
          <p:nvPr>
            <p:ph type="sldNum" sz="quarter" idx="5"/>
          </p:nvPr>
        </p:nvSpPr>
        <p:spPr bwMode="auto">
          <a:xfrm>
            <a:off x="3884613"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cs typeface="Calibri" panose="020F0502020204030204" pitchFamily="34" charset="0"/>
              </a:defRPr>
            </a:lvl1pPr>
          </a:lstStyle>
          <a:p>
            <a:fld id="{F6DBA826-C553-480B-B514-F43ABDFC2D0E}" type="slidenum">
              <a:rPr lang="en-US" altLang="en-US" smtClean="0"/>
              <a:pPr/>
              <a:t>‹#›</a:t>
            </a:fld>
            <a:endParaRPr lang="en-US" altLang="en-US" dirty="0"/>
          </a:p>
        </p:txBody>
      </p:sp>
    </p:spTree>
    <p:extLst>
      <p:ext uri="{BB962C8B-B14F-4D97-AF65-F5344CB8AC3E}">
        <p14:creationId xmlns:p14="http://schemas.microsoft.com/office/powerpoint/2010/main" val="832003497"/>
      </p:ext>
    </p:extLst>
  </p:cSld>
  <p:clrMap bg1="lt1" tx1="dk1" bg2="lt2" tx2="dk2" accent1="accent1" accent2="accent2" accent3="accent3" accent4="accent4" accent5="accent5" accent6="accent6" hlink="hlink" folHlink="folHlink"/>
  <p:notesStyle>
    <a:lvl1pPr marL="1714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Calibri" pitchFamily="34" charset="0"/>
        <a:ea typeface="+mn-ea"/>
        <a:cs typeface="+mn-cs"/>
      </a:defRPr>
    </a:lvl1pPr>
    <a:lvl2pPr marL="6286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Calibri" pitchFamily="34" charset="0"/>
        <a:ea typeface="+mn-ea"/>
        <a:cs typeface="+mn-cs"/>
      </a:defRPr>
    </a:lvl2pPr>
    <a:lvl3pPr marL="10858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Calibri" pitchFamily="34" charset="0"/>
        <a:ea typeface="+mn-ea"/>
        <a:cs typeface="+mn-cs"/>
      </a:defRPr>
    </a:lvl3pPr>
    <a:lvl4pPr marL="15430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Calibri" pitchFamily="34" charset="0"/>
        <a:ea typeface="+mn-ea"/>
        <a:cs typeface="+mn-cs"/>
      </a:defRPr>
    </a:lvl4pPr>
    <a:lvl5pPr marL="20002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50838" y="692150"/>
            <a:ext cx="6157912" cy="3463925"/>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smtClean="0">
                <a:solidFill>
                  <a:srgbClr val="FF0000"/>
                </a:solidFill>
              </a:rPr>
              <a:t>Release 2 Changes</a:t>
            </a:r>
            <a:r>
              <a:rPr lang="en-US" altLang="en-US" b="1" dirty="0" smtClean="0">
                <a:solidFill>
                  <a:srgbClr val="FF0000"/>
                </a:solidFill>
              </a:rPr>
              <a:t>: The entire section on Conducting a QR Using the QR Print Set has been updated using the Jeremy</a:t>
            </a:r>
            <a:r>
              <a:rPr lang="en-US" altLang="en-US" b="1" baseline="0" dirty="0" smtClean="0">
                <a:solidFill>
                  <a:srgbClr val="FF0000"/>
                </a:solidFill>
              </a:rPr>
              <a:t> Clark Core Exercise as the example</a:t>
            </a:r>
            <a:r>
              <a:rPr lang="en-US" altLang="en-US" b="1" baseline="0" dirty="0" smtClean="0">
                <a:solidFill>
                  <a:srgbClr val="FF0000"/>
                </a:solidFill>
              </a:rPr>
              <a:t>. Slide </a:t>
            </a:r>
            <a:r>
              <a:rPr lang="en-US" altLang="en-US" b="1" baseline="0" dirty="0" smtClean="0">
                <a:solidFill>
                  <a:srgbClr val="FF0000"/>
                </a:solidFill>
              </a:rPr>
              <a:t>2 was added to show how this presentation is organized into four sections</a:t>
            </a:r>
            <a:r>
              <a:rPr lang="en-US" altLang="en-US" b="1" baseline="0" dirty="0" smtClean="0">
                <a:solidFill>
                  <a:srgbClr val="FF0000"/>
                </a:solidFill>
              </a:rPr>
              <a:t>. A </a:t>
            </a:r>
            <a:r>
              <a:rPr lang="en-US" altLang="en-US" b="1" baseline="0" dirty="0" smtClean="0">
                <a:solidFill>
                  <a:srgbClr val="FF0000"/>
                </a:solidFill>
              </a:rPr>
              <a:t>few minor format changes (bolding for emphasis, some clip art, etc.) were added</a:t>
            </a:r>
            <a:r>
              <a:rPr lang="en-US" altLang="en-US" b="1" dirty="0" smtClean="0">
                <a:solidFill>
                  <a:srgbClr val="FF0000"/>
                </a:solidFill>
              </a:rPr>
              <a:t/>
            </a:r>
            <a:br>
              <a:rPr lang="en-US" altLang="en-US" b="1" dirty="0" smtClean="0">
                <a:solidFill>
                  <a:srgbClr val="FF0000"/>
                </a:solidFill>
              </a:rPr>
            </a:br>
            <a:endParaRPr lang="en-US" altLang="en-US" b="1" dirty="0" smtClean="0">
              <a:solidFill>
                <a:srgbClr val="FF0000"/>
              </a:solidFill>
            </a:endParaRPr>
          </a:p>
          <a:p>
            <a:r>
              <a:rPr lang="en-US" altLang="en-US" b="1" dirty="0" smtClean="0"/>
              <a:t>This presentation is</a:t>
            </a:r>
            <a:r>
              <a:rPr lang="en-US" altLang="en-US" b="1" baseline="0" dirty="0" smtClean="0"/>
              <a:t> designed for Instructors to develop Quality Review training to meet the needs of their various volunteers</a:t>
            </a:r>
            <a:r>
              <a:rPr lang="en-US" altLang="en-US" b="1" baseline="0" dirty="0" smtClean="0"/>
              <a:t>. The </a:t>
            </a:r>
            <a:r>
              <a:rPr lang="en-US" altLang="en-US" b="1" baseline="0" dirty="0" smtClean="0"/>
              <a:t>are far more slides than would be needed for certain volunteer groups</a:t>
            </a:r>
            <a:r>
              <a:rPr lang="en-US" altLang="en-US" b="1" baseline="0" dirty="0" smtClean="0"/>
              <a:t>. For </a:t>
            </a:r>
            <a:r>
              <a:rPr lang="en-US" altLang="en-US" b="1" baseline="0" dirty="0" smtClean="0"/>
              <a:t>example the first section may be useful for all volunteers***, including some Client Facilitators. Many districts conduct comprehensive training for Designated Quality Reviewers so perhaps the entire presentation could be adapted for that training.</a:t>
            </a:r>
          </a:p>
          <a:p>
            <a:endParaRPr lang="en-US" altLang="en-US" b="1" baseline="0" dirty="0" smtClean="0"/>
          </a:p>
          <a:p>
            <a:r>
              <a:rPr lang="en-US" altLang="en-US" b="1" baseline="0" dirty="0" smtClean="0"/>
              <a:t>***Note that the IRS requires all new volunteers to be trained using IRS Pub 5101 Intake/Interview &amp; Quality Review Training</a:t>
            </a:r>
            <a:r>
              <a:rPr lang="en-US" altLang="en-US" b="1" baseline="0" dirty="0" smtClean="0"/>
              <a:t>. This </a:t>
            </a:r>
            <a:r>
              <a:rPr lang="en-US" altLang="en-US" b="1" baseline="0" dirty="0" smtClean="0"/>
              <a:t>can be accomplished with a classroom presentation or as self-study</a:t>
            </a:r>
            <a:r>
              <a:rPr lang="en-US" altLang="en-US" b="1" baseline="0" dirty="0" smtClean="0"/>
              <a:t>. Many </a:t>
            </a:r>
            <a:r>
              <a:rPr lang="en-US" altLang="en-US" b="1" baseline="0" dirty="0" smtClean="0"/>
              <a:t>districts conduct an orientation session for new volunteers and require the volunteers to review Pub 5101 and pass the required Intake/Interview &amp; Quality Review Exam before attending the orientation or they present the Pub 5101 presentation at the orientation and administer the exam at that time.</a:t>
            </a:r>
          </a:p>
          <a:p>
            <a:endParaRPr lang="en-US" altLang="en-US" b="1" baseline="0"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6314CC95-9292-4B43-AEFF-CEC9081FF8D7}" type="slidenum">
              <a:rPr lang="en-US" altLang="en-US" sz="1200">
                <a:solidFill>
                  <a:schemeClr val="tx1"/>
                </a:solidFill>
                <a:cs typeface="Calibri" panose="020F0502020204030204" pitchFamily="34" charset="0"/>
              </a:rPr>
              <a:pPr/>
              <a:t>1</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399741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15</a:t>
            </a:fld>
            <a:endParaRPr lang="en-US" altLang="en-US" dirty="0"/>
          </a:p>
        </p:txBody>
      </p:sp>
    </p:spTree>
    <p:extLst>
      <p:ext uri="{BB962C8B-B14F-4D97-AF65-F5344CB8AC3E}">
        <p14:creationId xmlns:p14="http://schemas.microsoft.com/office/powerpoint/2010/main" val="159332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50838" y="692150"/>
            <a:ext cx="6157912" cy="3463925"/>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 Quality Reviewer should make corrections on the Intake Form if there are any noted during the QR interview</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84C26E84-4194-4C43-AEBA-91975CD86BB6}" type="slidenum">
              <a:rPr lang="en-US" altLang="en-US" sz="1200">
                <a:solidFill>
                  <a:schemeClr val="tx1"/>
                </a:solidFill>
                <a:cs typeface="Calibri" panose="020F0502020204030204" pitchFamily="34" charset="0"/>
              </a:rPr>
              <a:pPr/>
              <a:t>16</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315268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17</a:t>
            </a:fld>
            <a:endParaRPr lang="en-US" altLang="en-US" dirty="0"/>
          </a:p>
        </p:txBody>
      </p:sp>
    </p:spTree>
    <p:extLst>
      <p:ext uri="{BB962C8B-B14F-4D97-AF65-F5344CB8AC3E}">
        <p14:creationId xmlns:p14="http://schemas.microsoft.com/office/powerpoint/2010/main" val="30111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smtClean="0"/>
              <a:t>Introduce</a:t>
            </a:r>
            <a:r>
              <a:rPr lang="en-US" b="1" baseline="0" dirty="0" smtClean="0"/>
              <a:t> yourself and explain the quality review process to taxpayer</a:t>
            </a:r>
            <a:endParaRPr lang="en-US" b="1"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18</a:t>
            </a:fld>
            <a:endParaRPr lang="en-US" dirty="0"/>
          </a:p>
        </p:txBody>
      </p:sp>
    </p:spTree>
    <p:extLst>
      <p:ext uri="{BB962C8B-B14F-4D97-AF65-F5344CB8AC3E}">
        <p14:creationId xmlns:p14="http://schemas.microsoft.com/office/powerpoint/2010/main" val="2109705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smtClean="0"/>
              <a:t>Have note pad available to take notes on specific items to check like capital loss carryover</a:t>
            </a:r>
            <a:r>
              <a:rPr lang="en-US" dirty="0" smtClean="0"/>
              <a:t>.</a:t>
            </a:r>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20</a:t>
            </a:fld>
            <a:endParaRPr lang="en-US" dirty="0"/>
          </a:p>
        </p:txBody>
      </p:sp>
    </p:spTree>
    <p:extLst>
      <p:ext uri="{BB962C8B-B14F-4D97-AF65-F5344CB8AC3E}">
        <p14:creationId xmlns:p14="http://schemas.microsoft.com/office/powerpoint/2010/main" val="127263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r>
              <a:rPr lang="en-US" b="1" dirty="0" smtClean="0"/>
              <a:t>Note that “Did you receive a letter from the IRS?” has been moved to this section to be more prominent</a:t>
            </a:r>
            <a:endParaRPr lang="en-US" b="1"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23</a:t>
            </a:fld>
            <a:endParaRPr lang="en-US" altLang="en-US" dirty="0"/>
          </a:p>
        </p:txBody>
      </p:sp>
    </p:spTree>
    <p:extLst>
      <p:ext uri="{BB962C8B-B14F-4D97-AF65-F5344CB8AC3E}">
        <p14:creationId xmlns:p14="http://schemas.microsoft.com/office/powerpoint/2010/main" val="51618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772525"/>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E1FEB22-6E26-4501-AFEE-DEAFB142FEE7}" type="slidenum">
              <a:rPr lang="en-US" altLang="en-US">
                <a:solidFill>
                  <a:schemeClr val="bg1"/>
                </a:solidFill>
                <a:cs typeface="Calibri" panose="020F0502020204030204" pitchFamily="34" charset="0"/>
              </a:rPr>
              <a:pPr algn="r" eaLnBrk="1" hangingPunct="1">
                <a:spcBef>
                  <a:spcPct val="0"/>
                </a:spcBef>
              </a:pPr>
              <a:t>26</a:t>
            </a:fld>
            <a:endParaRPr lang="en-US" altLang="en-US" dirty="0">
              <a:solidFill>
                <a:schemeClr val="bg1"/>
              </a:solidFill>
              <a:cs typeface="Calibri" panose="020F0502020204030204" pitchFamily="34" charset="0"/>
            </a:endParaRPr>
          </a:p>
        </p:txBody>
      </p:sp>
      <p:sp>
        <p:nvSpPr>
          <p:cNvPr id="54275" name="Rectangle 2"/>
          <p:cNvSpPr>
            <a:spLocks noGrp="1" noRot="1" noChangeAspect="1" noChangeArrowheads="1" noTextEdit="1"/>
          </p:cNvSpPr>
          <p:nvPr>
            <p:ph type="sldImg"/>
          </p:nvPr>
        </p:nvSpPr>
        <p:spPr>
          <a:xfrm>
            <a:off x="350838" y="692150"/>
            <a:ext cx="6157912" cy="3463925"/>
          </a:xfrm>
          <a:ln/>
        </p:spPr>
      </p:sp>
      <p:sp>
        <p:nvSpPr>
          <p:cNvPr id="54276" name="Notes Placeholder 7"/>
          <p:cNvSpPr>
            <a:spLocks noGrp="1"/>
          </p:cNvSpPr>
          <p:nvPr/>
        </p:nvSpPr>
        <p:spPr bwMode="auto">
          <a:xfrm>
            <a:off x="685800" y="4387850"/>
            <a:ext cx="5486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endParaRPr lang="en-US" altLang="en-US" dirty="0">
              <a:solidFill>
                <a:schemeClr val="bg1"/>
              </a:solidFill>
              <a:cs typeface="Calibri" panose="020F0502020204030204" pitchFamily="34" charset="0"/>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5978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r>
              <a:rPr lang="en-US" b="1" dirty="0" smtClean="0"/>
              <a:t>Volunteers</a:t>
            </a:r>
            <a:r>
              <a:rPr lang="en-US" b="1" baseline="0" dirty="0" smtClean="0"/>
              <a:t> have various methods for conducting a quality review</a:t>
            </a:r>
            <a:r>
              <a:rPr lang="en-US" b="1" baseline="0" dirty="0" smtClean="0"/>
              <a:t>. The </a:t>
            </a:r>
            <a:r>
              <a:rPr lang="en-US" b="1" baseline="0" dirty="0" smtClean="0"/>
              <a:t>following slides provide an example of one QR method using the TaxSlayer QR Print Set</a:t>
            </a:r>
            <a:r>
              <a:rPr lang="en-US" b="1" baseline="0" dirty="0" smtClean="0"/>
              <a:t>. This </a:t>
            </a:r>
            <a:r>
              <a:rPr lang="en-US" b="1" baseline="0" dirty="0" smtClean="0"/>
              <a:t>presentation walks through the QR using the Jeremy Clark Core Exercise from the 2018 NTTC Workbook as an example. </a:t>
            </a:r>
            <a:br>
              <a:rPr lang="en-US" b="1" baseline="0" dirty="0" smtClean="0"/>
            </a:br>
            <a:r>
              <a:rPr lang="en-US" b="1" baseline="0" dirty="0" smtClean="0"/>
              <a:t/>
            </a:r>
            <a:br>
              <a:rPr lang="en-US" b="1" baseline="0" dirty="0" smtClean="0"/>
            </a:br>
            <a:r>
              <a:rPr lang="en-US" b="1" baseline="0" dirty="0" smtClean="0"/>
              <a:t>NOTE: While slides 30-46 could be used to demonstrate the method of QR using the QR Print Set, Instructors could also have the volunteers open an existing exercise return that they have completed and walk through the QR steps illustrated in this example</a:t>
            </a:r>
            <a:r>
              <a:rPr lang="en-US" b="1" baseline="0" dirty="0" smtClean="0"/>
              <a:t>. In </a:t>
            </a:r>
            <a:r>
              <a:rPr lang="en-US" b="1" baseline="0" dirty="0" smtClean="0"/>
              <a:t>this way the volunteers can compare the taxpayer documents provided in the exercise to the forms in the print set.</a:t>
            </a:r>
          </a:p>
          <a:p>
            <a:endParaRPr lang="en-US" b="1" baseline="0" dirty="0" smtClean="0"/>
          </a:p>
          <a:p>
            <a:r>
              <a:rPr lang="en-US" b="1" baseline="0" dirty="0" smtClean="0"/>
              <a:t>Instructors can review the slides in this section to observe the flow of the quality review and then could construct a script or set of notes to help guide the class through the QR using an exercise that they have completed while the Instructor projects the TaxSlayer PDF on the screen.</a:t>
            </a:r>
            <a:endParaRPr lang="en-US" b="1"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27</a:t>
            </a:fld>
            <a:endParaRPr lang="en-US" altLang="en-US" dirty="0"/>
          </a:p>
        </p:txBody>
      </p:sp>
    </p:spTree>
    <p:extLst>
      <p:ext uri="{BB962C8B-B14F-4D97-AF65-F5344CB8AC3E}">
        <p14:creationId xmlns:p14="http://schemas.microsoft.com/office/powerpoint/2010/main" val="1138261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50838" y="692150"/>
            <a:ext cx="6157912" cy="3463925"/>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There is no one-size-fits-all process. For example, if the return is a very simple one, retracing the preparer’s steps is probably the most efficient and quickest way to review the return. Conversely, for a return that has multiple W-2s and/or 1099-Rs, it may be more effective </a:t>
            </a:r>
            <a:r>
              <a:rPr lang="en-US" altLang="en-US" b="1" dirty="0" smtClean="0"/>
              <a:t>use the QR</a:t>
            </a:r>
            <a:r>
              <a:rPr lang="en-US" altLang="en-US" b="1" baseline="0" dirty="0" smtClean="0"/>
              <a:t> Print set</a:t>
            </a:r>
          </a:p>
          <a:p>
            <a:endParaRPr lang="en-US" altLang="en-US" b="1" baseline="0" dirty="0" smtClean="0"/>
          </a:p>
          <a:p>
            <a:r>
              <a:rPr lang="en-US" altLang="en-US" b="1" baseline="0" dirty="0" smtClean="0"/>
              <a:t>The following slides demonstrate one method for conducting a quality review</a:t>
            </a:r>
            <a:endParaRPr lang="en-US" altLang="en-US" b="1"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DACBF544-7A1C-40D1-9474-32F156644DCD}" type="slidenum">
              <a:rPr lang="en-US" altLang="en-US" sz="1200">
                <a:solidFill>
                  <a:schemeClr val="tx1"/>
                </a:solidFill>
                <a:cs typeface="Calibri" panose="020F0502020204030204" pitchFamily="34" charset="0"/>
              </a:rPr>
              <a:pPr/>
              <a:t>28</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1388773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50838" y="692150"/>
            <a:ext cx="6157912" cy="3463925"/>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There is no one-size-fits-all process. For example, if the return is a very simple one, retracing the preparer’s steps is probably the most efficient and quickest way to review the return. Conversely, for a return that has multiple W-2s and/or 1099-Rs, it may be more effective </a:t>
            </a:r>
            <a:r>
              <a:rPr lang="en-US" altLang="en-US" b="1" dirty="0" smtClean="0"/>
              <a:t>use the QR</a:t>
            </a:r>
            <a:r>
              <a:rPr lang="en-US" altLang="en-US" b="1" baseline="0" dirty="0" smtClean="0"/>
              <a:t> Print set</a:t>
            </a:r>
          </a:p>
          <a:p>
            <a:endParaRPr lang="en-US" altLang="en-US" b="1" baseline="0" dirty="0" smtClean="0"/>
          </a:p>
          <a:p>
            <a:r>
              <a:rPr lang="en-US" altLang="en-US" b="1" baseline="0" dirty="0" smtClean="0"/>
              <a:t>The following slides demonstrate one method for conducting a quality review</a:t>
            </a:r>
            <a:endParaRPr lang="en-US" altLang="en-US" b="1"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DACBF544-7A1C-40D1-9474-32F156644DCD}" type="slidenum">
              <a:rPr lang="en-US" altLang="en-US" sz="1200">
                <a:solidFill>
                  <a:schemeClr val="tx1"/>
                </a:solidFill>
                <a:cs typeface="Calibri" panose="020F0502020204030204" pitchFamily="34" charset="0"/>
              </a:rPr>
              <a:pPr/>
              <a:t>29</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21796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baseline="0" dirty="0" smtClean="0"/>
              <a:t>This presentation has four sections</a:t>
            </a:r>
            <a:r>
              <a:rPr lang="en-US" altLang="en-US" b="1" baseline="0" dirty="0" smtClean="0"/>
              <a:t>. The </a:t>
            </a:r>
            <a:r>
              <a:rPr lang="en-US" altLang="en-US" b="1" baseline="0" dirty="0" smtClean="0"/>
              <a:t>presentation can be broken up and modified depending on the volunteers being trained.</a:t>
            </a:r>
          </a:p>
          <a:p>
            <a:endParaRPr lang="en-US" altLang="en-US" b="1" baseline="0" dirty="0" smtClean="0"/>
          </a:p>
          <a:p>
            <a:r>
              <a:rPr lang="en-US" altLang="en-US" b="1" baseline="0" dirty="0" smtClean="0"/>
              <a:t>Slides 4-26 provide a general overview of quality review requirements and concepts including the proper review of the Intake/Interview (I&amp;I) Sheet</a:t>
            </a:r>
            <a:br>
              <a:rPr lang="en-US" altLang="en-US" b="1" baseline="0" dirty="0" smtClean="0"/>
            </a:br>
            <a:endParaRPr lang="en-US" altLang="en-US" b="1" baseline="0" dirty="0" smtClean="0"/>
          </a:p>
          <a:p>
            <a:r>
              <a:rPr lang="en-US" altLang="en-US" b="1" baseline="0" dirty="0" smtClean="0"/>
              <a:t>Slides 27-47 provide an example of how to conduct a quality review using the TaxSlayer QR Print Set. This section discusses the Quality Review only, it does not cover the final steps of finishing the return</a:t>
            </a:r>
            <a:r>
              <a:rPr lang="en-US" altLang="en-US" b="1" baseline="0" dirty="0" smtClean="0"/>
              <a:t>. The </a:t>
            </a:r>
            <a:r>
              <a:rPr lang="en-US" altLang="en-US" b="1" baseline="0" dirty="0" smtClean="0"/>
              <a:t>final steps vary from district to district and even site to site, so Instructors will need to develop training materials to present that information to their volunteers. See the notes on slide 27 – Instructors are encouraged to walk through this technique using a exercise return that volunteers have already prepared</a:t>
            </a:r>
            <a:r>
              <a:rPr lang="en-US" altLang="en-US" b="1" baseline="0" dirty="0" smtClean="0"/>
              <a:t>. Instructors </a:t>
            </a:r>
            <a:r>
              <a:rPr lang="en-US" altLang="en-US" b="1" baseline="0" dirty="0" smtClean="0"/>
              <a:t>can review slides 30-47 to observe the flow of this QR technique and prepare a set of notes to help them demonstrate use of the QR Print Set. This presentation demonstrates using the QR Print Set for the Clark Core Exercise in the 2018 NTTC Workbook.</a:t>
            </a:r>
          </a:p>
          <a:p>
            <a:endParaRPr lang="en-US" altLang="en-US" b="1" baseline="0" dirty="0" smtClean="0"/>
          </a:p>
          <a:p>
            <a:r>
              <a:rPr lang="en-US" altLang="en-US" b="1" baseline="0" dirty="0" smtClean="0"/>
              <a:t>Slides 48-64 Provide real life examples where a good QR “saved the day”</a:t>
            </a:r>
          </a:p>
          <a:p>
            <a:endParaRPr lang="en-US" altLang="en-US" b="1" baseline="0" dirty="0" smtClean="0"/>
          </a:p>
          <a:p>
            <a:r>
              <a:rPr lang="en-US" altLang="en-US" b="1" baseline="0" dirty="0" smtClean="0"/>
              <a:t>Slides 65-67 Provide the Gold Standard for Quality Review</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2</a:t>
            </a:fld>
            <a:endParaRPr lang="en-US" altLang="en-US" dirty="0"/>
          </a:p>
        </p:txBody>
      </p:sp>
    </p:spTree>
    <p:extLst>
      <p:ext uri="{BB962C8B-B14F-4D97-AF65-F5344CB8AC3E}">
        <p14:creationId xmlns:p14="http://schemas.microsoft.com/office/powerpoint/2010/main" val="1181991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smtClean="0"/>
              <a:t>The following slides illustrate the steps of a quality review using the QR Print Set</a:t>
            </a:r>
            <a:endParaRPr lang="en-US" b="1"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30</a:t>
            </a:fld>
            <a:endParaRPr lang="en-US" dirty="0"/>
          </a:p>
        </p:txBody>
      </p:sp>
    </p:spTree>
    <p:extLst>
      <p:ext uri="{BB962C8B-B14F-4D97-AF65-F5344CB8AC3E}">
        <p14:creationId xmlns:p14="http://schemas.microsoft.com/office/powerpoint/2010/main" val="1493131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smtClean="0"/>
              <a:t>One way to conduct</a:t>
            </a:r>
            <a:r>
              <a:rPr lang="en-US" b="1" baseline="0" dirty="0" smtClean="0"/>
              <a:t> QR is to select drop down arrow and then select [Quality Review] pdf from Office Client List without having to open return</a:t>
            </a:r>
            <a:br>
              <a:rPr lang="en-US" b="1" baseline="0" dirty="0" smtClean="0"/>
            </a:br>
            <a:endParaRPr lang="en-US" b="1" baseline="0" dirty="0" smtClean="0"/>
          </a:p>
          <a:p>
            <a:r>
              <a:rPr lang="en-US" b="1" baseline="0" dirty="0" smtClean="0"/>
              <a:t>Have a note pad available to list any items that need to be corrected with the return is opened</a:t>
            </a:r>
          </a:p>
          <a:p>
            <a:pPr lvl="1"/>
            <a:r>
              <a:rPr lang="en-US" b="1" baseline="0" dirty="0" smtClean="0"/>
              <a:t>Can also leave the PDF open in one window</a:t>
            </a:r>
          </a:p>
          <a:p>
            <a:pPr lvl="1"/>
            <a:r>
              <a:rPr lang="en-US" b="1" baseline="0" dirty="0" smtClean="0"/>
              <a:t>And open the return in another window</a:t>
            </a:r>
            <a:endParaRPr lang="en-US" b="1" dirty="0"/>
          </a:p>
        </p:txBody>
      </p:sp>
      <p:sp>
        <p:nvSpPr>
          <p:cNvPr id="4" name="Slide Number Placeholder 3"/>
          <p:cNvSpPr>
            <a:spLocks noGrp="1"/>
          </p:cNvSpPr>
          <p:nvPr>
            <p:ph type="sldNum" sz="quarter" idx="10"/>
          </p:nvPr>
        </p:nvSpPr>
        <p:spPr/>
        <p:txBody>
          <a:bodyPr/>
          <a:lstStyle/>
          <a:p>
            <a:fld id="{8FC4F211-E854-4077-976C-9101A506A4F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871632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smtClean="0"/>
              <a:t>The</a:t>
            </a:r>
            <a:r>
              <a:rPr lang="en-US" b="1" baseline="0" dirty="0" smtClean="0"/>
              <a:t> taxpayer’s personal information can be checked using this summary page in the print set. </a:t>
            </a:r>
            <a:r>
              <a:rPr lang="en-US" b="1" dirty="0" smtClean="0"/>
              <a:t>Reviewing</a:t>
            </a:r>
            <a:r>
              <a:rPr lang="en-US" b="1" baseline="0" dirty="0" smtClean="0"/>
              <a:t> this page with the taxpayer while examining the Intake/Interview Sheet provides high confidence in accuracy of basic information </a:t>
            </a:r>
            <a:r>
              <a:rPr lang="en-US" b="1" baseline="0" dirty="0"/>
              <a:t/>
            </a:r>
            <a:br>
              <a:rPr lang="en-US" b="1" baseline="0" dirty="0"/>
            </a:br>
            <a:endParaRPr lang="en-US" b="1" baseline="0"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smtClean="0"/>
              <a:t>In some cases, the Quality Reviewer may need to verify certain check boxes such as disabled, full-time student, etc. but even some of those can be verified in other places such as Schedule EIC and on page 1 of the 1040.</a:t>
            </a:r>
            <a:endParaRPr lang="en-US" b="1" dirty="0" smtClean="0"/>
          </a:p>
          <a:p>
            <a:endParaRPr lang="en-US" b="1" baseline="0" dirty="0" smtClean="0"/>
          </a:p>
        </p:txBody>
      </p:sp>
      <p:sp>
        <p:nvSpPr>
          <p:cNvPr id="4" name="Slide Number Placeholder 3"/>
          <p:cNvSpPr>
            <a:spLocks noGrp="1"/>
          </p:cNvSpPr>
          <p:nvPr>
            <p:ph type="sldNum" sz="quarter" idx="10"/>
          </p:nvPr>
        </p:nvSpPr>
        <p:spPr/>
        <p:txBody>
          <a:bodyPr/>
          <a:lstStyle/>
          <a:p>
            <a:fld id="{F7F787B0-0D8C-408A-85C6-A9A731C6D655}" type="slidenum">
              <a:rPr lang="en-US" smtClean="0"/>
              <a:pPr/>
              <a:t>32</a:t>
            </a:fld>
            <a:endParaRPr lang="en-US" dirty="0"/>
          </a:p>
        </p:txBody>
      </p:sp>
    </p:spTree>
    <p:extLst>
      <p:ext uri="{BB962C8B-B14F-4D97-AF65-F5344CB8AC3E}">
        <p14:creationId xmlns:p14="http://schemas.microsoft.com/office/powerpoint/2010/main" val="3880663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r>
              <a:rPr lang="en-US" b="1" dirty="0" smtClean="0"/>
              <a:t>This PDF page provides a useful summary which</a:t>
            </a:r>
            <a:r>
              <a:rPr lang="en-US" b="1" baseline="0" dirty="0" smtClean="0"/>
              <a:t> should match with the taxpayer’s documents</a:t>
            </a:r>
            <a:endParaRPr lang="en-US" b="1"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33</a:t>
            </a:fld>
            <a:endParaRPr lang="en-US" altLang="en-US" dirty="0"/>
          </a:p>
        </p:txBody>
      </p:sp>
    </p:spTree>
    <p:extLst>
      <p:ext uri="{BB962C8B-B14F-4D97-AF65-F5344CB8AC3E}">
        <p14:creationId xmlns:p14="http://schemas.microsoft.com/office/powerpoint/2010/main" val="116445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 copy of any W-2s,</a:t>
            </a:r>
            <a:r>
              <a:rPr lang="en-US" b="1" baseline="0" dirty="0" smtClean="0"/>
              <a:t> 1099Rs, and 1099-MISC will appear in later pages of the print set</a:t>
            </a:r>
            <a:r>
              <a:rPr lang="en-US" b="1" baseline="0" dirty="0" smtClean="0"/>
              <a:t>. 1099-G </a:t>
            </a:r>
            <a:r>
              <a:rPr lang="en-US" b="1" baseline="0" dirty="0" smtClean="0"/>
              <a:t>and Form SSA-1099 information can be verified on this page</a:t>
            </a:r>
            <a:endParaRPr lang="en-US" b="1" dirty="0" smtClean="0"/>
          </a:p>
          <a:p>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34</a:t>
            </a:fld>
            <a:endParaRPr lang="en-US" dirty="0"/>
          </a:p>
        </p:txBody>
      </p:sp>
    </p:spTree>
    <p:extLst>
      <p:ext uri="{BB962C8B-B14F-4D97-AF65-F5344CB8AC3E}">
        <p14:creationId xmlns:p14="http://schemas.microsoft.com/office/powerpoint/2010/main" val="1461657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smtClean="0"/>
              <a:t>Verify W-2</a:t>
            </a:r>
            <a:r>
              <a:rPr lang="en-US" b="1" baseline="0" dirty="0" smtClean="0"/>
              <a:t> information</a:t>
            </a:r>
            <a:br>
              <a:rPr lang="en-US" b="1" baseline="0" dirty="0" smtClean="0"/>
            </a:br>
            <a:endParaRPr lang="en-US" b="1" baseline="0" dirty="0" smtClean="0"/>
          </a:p>
          <a:p>
            <a:r>
              <a:rPr lang="en-US" b="1" baseline="0" dirty="0" smtClean="0"/>
              <a:t>Quality Reviewers should not only verify the accuracy of the data entries, but also should think about what else the form may telling them (e.g. Could there be a Retirement Savings Credit, a Childcare Credit, HAS adjustment, etc.</a:t>
            </a:r>
            <a:endParaRPr lang="en-US" b="1"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35</a:t>
            </a:fld>
            <a:endParaRPr lang="en-US" dirty="0"/>
          </a:p>
        </p:txBody>
      </p:sp>
    </p:spTree>
    <p:extLst>
      <p:ext uri="{BB962C8B-B14F-4D97-AF65-F5344CB8AC3E}">
        <p14:creationId xmlns:p14="http://schemas.microsoft.com/office/powerpoint/2010/main" val="2671198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smtClean="0"/>
              <a:t>Verify W-2</a:t>
            </a:r>
            <a:r>
              <a:rPr lang="en-US" b="1" baseline="0" dirty="0" smtClean="0"/>
              <a:t> information</a:t>
            </a:r>
            <a:endParaRPr lang="en-US" b="1"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36</a:t>
            </a:fld>
            <a:endParaRPr lang="en-US" dirty="0"/>
          </a:p>
        </p:txBody>
      </p:sp>
    </p:spTree>
    <p:extLst>
      <p:ext uri="{BB962C8B-B14F-4D97-AF65-F5344CB8AC3E}">
        <p14:creationId xmlns:p14="http://schemas.microsoft.com/office/powerpoint/2010/main" val="525020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tabLst/>
              <a:defRPr/>
            </a:pPr>
            <a:r>
              <a:rPr lang="en-US" b="1" dirty="0" smtClean="0"/>
              <a:t>Can review 1040 form</a:t>
            </a:r>
            <a:r>
              <a:rPr lang="en-US" b="1" baseline="0" dirty="0" smtClean="0"/>
              <a:t> here</a:t>
            </a:r>
          </a:p>
          <a:p>
            <a:pPr marL="171450" marR="0" indent="-171450" algn="l" defTabSz="914400" rtl="0" eaLnBrk="1" fontAlgn="auto" latinLnBrk="0" hangingPunct="1">
              <a:lnSpc>
                <a:spcPct val="100000"/>
              </a:lnSpc>
              <a:spcBef>
                <a:spcPts val="0"/>
              </a:spcBef>
              <a:spcAft>
                <a:spcPts val="0"/>
              </a:spcAft>
              <a:buClrTx/>
              <a:buSzTx/>
              <a:tabLst/>
              <a:defRPr/>
            </a:pPr>
            <a:r>
              <a:rPr lang="en-US" b="1" baseline="0" dirty="0" smtClean="0"/>
              <a:t>This is a good point to compare with last years return and to see if taxpayer(s) have any questions</a:t>
            </a:r>
          </a:p>
          <a:p>
            <a:pPr marL="171450" marR="0" indent="-171450" algn="l" defTabSz="914400" rtl="0" eaLnBrk="1" fontAlgn="auto" latinLnBrk="0" hangingPunct="1">
              <a:lnSpc>
                <a:spcPct val="100000"/>
              </a:lnSpc>
              <a:spcBef>
                <a:spcPts val="0"/>
              </a:spcBef>
              <a:spcAft>
                <a:spcPts val="0"/>
              </a:spcAft>
              <a:buClrTx/>
              <a:buSzTx/>
              <a:tabLst/>
              <a:defRPr/>
            </a:pPr>
            <a:r>
              <a:rPr lang="en-US" b="1" baseline="0" dirty="0" smtClean="0"/>
              <a:t>For 2018 tax year will have to review the applicable schedules</a:t>
            </a:r>
            <a:endParaRPr lang="en-US" b="1" dirty="0" smtClean="0"/>
          </a:p>
          <a:p>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37</a:t>
            </a:fld>
            <a:endParaRPr lang="en-US" dirty="0"/>
          </a:p>
        </p:txBody>
      </p:sp>
    </p:spTree>
    <p:extLst>
      <p:ext uri="{BB962C8B-B14F-4D97-AF65-F5344CB8AC3E}">
        <p14:creationId xmlns:p14="http://schemas.microsoft.com/office/powerpoint/2010/main" val="517104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smtClean="0"/>
              <a:t>Basic income is shown (lines 1 – 5) along with capital gain</a:t>
            </a:r>
            <a:r>
              <a:rPr lang="en-US" b="1" baseline="0" dirty="0" smtClean="0"/>
              <a:t> distribution</a:t>
            </a:r>
            <a:r>
              <a:rPr lang="en-US" b="1" dirty="0" smtClean="0"/>
              <a:t> and unemployment (line 6) from </a:t>
            </a:r>
            <a:r>
              <a:rPr lang="en-US" b="1" baseline="0" dirty="0" smtClean="0"/>
              <a:t>Schedule 1</a:t>
            </a:r>
            <a:br>
              <a:rPr lang="en-US" b="1" baseline="0" dirty="0" smtClean="0"/>
            </a:br>
            <a:endParaRPr lang="en-US" b="1" baseline="0" dirty="0" smtClean="0"/>
          </a:p>
          <a:p>
            <a:r>
              <a:rPr lang="en-US" b="1" baseline="0" dirty="0" smtClean="0"/>
              <a:t>Do the Child Tax credits look correct? </a:t>
            </a:r>
            <a:br>
              <a:rPr lang="en-US" b="1" baseline="0" dirty="0" smtClean="0"/>
            </a:br>
            <a:endParaRPr lang="en-US" b="1" baseline="0" dirty="0" smtClean="0"/>
          </a:p>
          <a:p>
            <a:r>
              <a:rPr lang="en-US" b="1" baseline="0" dirty="0" smtClean="0"/>
              <a:t>Child tax credit is shown on line 12 along with Foreign Tax Credit from Schedule 3</a:t>
            </a:r>
            <a:br>
              <a:rPr lang="en-US" b="1" baseline="0" dirty="0" smtClean="0"/>
            </a:br>
            <a:endParaRPr lang="en-US" b="1" baseline="0" dirty="0" smtClean="0"/>
          </a:p>
          <a:p>
            <a:r>
              <a:rPr lang="en-US" b="1" baseline="0" dirty="0" smtClean="0"/>
              <a:t>Janice’s SRP is shown on line 15 from Schedule 4</a:t>
            </a:r>
            <a:br>
              <a:rPr lang="en-US" b="1" baseline="0" dirty="0" smtClean="0"/>
            </a:br>
            <a:endParaRPr lang="en-US" b="1" baseline="0" dirty="0" smtClean="0"/>
          </a:p>
          <a:p>
            <a:r>
              <a:rPr lang="en-US" b="1" baseline="0" dirty="0" smtClean="0"/>
              <a:t>Note that most of the Refundable Credits we were used to seeing in the payments section (EIC, ACTC, AOC) are now shown here on line 17.</a:t>
            </a:r>
          </a:p>
        </p:txBody>
      </p:sp>
      <p:sp>
        <p:nvSpPr>
          <p:cNvPr id="4" name="Slide Number Placeholder 3"/>
          <p:cNvSpPr>
            <a:spLocks noGrp="1"/>
          </p:cNvSpPr>
          <p:nvPr>
            <p:ph type="sldNum" sz="quarter" idx="10"/>
          </p:nvPr>
        </p:nvSpPr>
        <p:spPr/>
        <p:txBody>
          <a:bodyPr/>
          <a:lstStyle/>
          <a:p>
            <a:fld id="{F7F787B0-0D8C-408A-85C6-A9A731C6D655}" type="slidenum">
              <a:rPr lang="en-US" smtClean="0"/>
              <a:pPr/>
              <a:t>38</a:t>
            </a:fld>
            <a:endParaRPr lang="en-US" dirty="0"/>
          </a:p>
        </p:txBody>
      </p:sp>
    </p:spTree>
    <p:extLst>
      <p:ext uri="{BB962C8B-B14F-4D97-AF65-F5344CB8AC3E}">
        <p14:creationId xmlns:p14="http://schemas.microsoft.com/office/powerpoint/2010/main" val="3217471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tabLst/>
              <a:defRPr/>
            </a:pPr>
            <a:r>
              <a:rPr lang="en-US" b="1" dirty="0" smtClean="0"/>
              <a:t>Note that these schedules</a:t>
            </a:r>
            <a:r>
              <a:rPr lang="en-US" b="1" baseline="0" dirty="0" smtClean="0"/>
              <a:t> contain all the items that were on prior years’ long form 1040 with the same line numbers</a:t>
            </a:r>
            <a:br>
              <a:rPr lang="en-US" b="1" baseline="0" dirty="0" smtClean="0"/>
            </a:br>
            <a:endParaRPr lang="en-US" b="1" baseline="0" dirty="0" smtClean="0"/>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smtClean="0"/>
              <a:t>Returning volunteers should all be familiar with all the line items only the packaging is different</a:t>
            </a:r>
            <a:r>
              <a:rPr lang="en-US" b="1" baseline="0" dirty="0"/>
              <a:t/>
            </a:r>
            <a:br>
              <a:rPr lang="en-US" b="1" baseline="0" dirty="0"/>
            </a:br>
            <a:endParaRPr lang="en-US" b="1" baseline="0" dirty="0" smtClean="0"/>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smtClean="0"/>
              <a:t>Note that as of December 24</a:t>
            </a:r>
            <a:r>
              <a:rPr lang="en-US" b="1" baseline="30000" dirty="0" smtClean="0"/>
              <a:t>th</a:t>
            </a:r>
            <a:r>
              <a:rPr lang="en-US" b="1" baseline="0" dirty="0" smtClean="0"/>
              <a:t> of 2018 TaxSlayer did not yet include all of these schedules in the QR Print</a:t>
            </a:r>
            <a:r>
              <a:rPr lang="en-US" b="1" baseline="0" dirty="0" smtClean="0"/>
              <a:t>. They </a:t>
            </a:r>
            <a:r>
              <a:rPr lang="en-US" b="1" baseline="0" dirty="0" smtClean="0"/>
              <a:t>intend to do so</a:t>
            </a:r>
            <a:r>
              <a:rPr lang="en-US" b="1" baseline="0" dirty="0" smtClean="0"/>
              <a:t>. If </a:t>
            </a:r>
            <a:r>
              <a:rPr lang="en-US" b="1" baseline="0" dirty="0" smtClean="0"/>
              <a:t>not, the Master Print set contains them.</a:t>
            </a:r>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39</a:t>
            </a:fld>
            <a:endParaRPr lang="en-US" altLang="en-US" dirty="0"/>
          </a:p>
        </p:txBody>
      </p:sp>
    </p:spTree>
    <p:extLst>
      <p:ext uri="{BB962C8B-B14F-4D97-AF65-F5344CB8AC3E}">
        <p14:creationId xmlns:p14="http://schemas.microsoft.com/office/powerpoint/2010/main" val="255133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These</a:t>
            </a:r>
            <a:r>
              <a:rPr lang="en-US" b="1" baseline="0" dirty="0" smtClean="0"/>
              <a:t> learning objectives are presented in this entire presentation</a:t>
            </a:r>
            <a:r>
              <a:rPr lang="en-US" b="1" baseline="0" dirty="0" smtClean="0"/>
              <a:t>. Instructors </a:t>
            </a:r>
            <a:r>
              <a:rPr lang="en-US" b="1" baseline="0" dirty="0" smtClean="0"/>
              <a:t>will need to modify this slide as necessary depending on which section of this presentation they intend to present.</a:t>
            </a:r>
            <a:endParaRPr lang="en-US" b="1"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3</a:t>
            </a:fld>
            <a:endParaRPr lang="en-US" altLang="en-US" dirty="0"/>
          </a:p>
        </p:txBody>
      </p:sp>
    </p:spTree>
    <p:extLst>
      <p:ext uri="{BB962C8B-B14F-4D97-AF65-F5344CB8AC3E}">
        <p14:creationId xmlns:p14="http://schemas.microsoft.com/office/powerpoint/2010/main" val="3787026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tabLst/>
              <a:defRPr/>
            </a:pPr>
            <a:r>
              <a:rPr lang="en-US" b="1" dirty="0" smtClean="0"/>
              <a:t>Capital</a:t>
            </a:r>
            <a:r>
              <a:rPr lang="en-US" b="1" baseline="0" dirty="0" smtClean="0"/>
              <a:t> gain distribution from 1099-DIV</a:t>
            </a:r>
            <a:br>
              <a:rPr lang="en-US" b="1" baseline="0" dirty="0" smtClean="0"/>
            </a:br>
            <a:endParaRPr lang="en-US" b="1" baseline="0" dirty="0" smtClean="0"/>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smtClean="0"/>
              <a:t>Unemployment from spouse’s 1099-G</a:t>
            </a:r>
            <a:br>
              <a:rPr lang="en-US" b="1" baseline="0" dirty="0" smtClean="0"/>
            </a:br>
            <a:endParaRPr lang="en-US" b="1" baseline="0" dirty="0" smtClean="0"/>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smtClean="0"/>
              <a:t>Note that self-employment from Schedule C, Rent from Schedule E, and Other Income (gambling, cancelation of debt, jury duty, poll worker, etc.) would all show up here</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40</a:t>
            </a:fld>
            <a:endParaRPr lang="en-US" dirty="0"/>
          </a:p>
        </p:txBody>
      </p:sp>
    </p:spTree>
    <p:extLst>
      <p:ext uri="{BB962C8B-B14F-4D97-AF65-F5344CB8AC3E}">
        <p14:creationId xmlns:p14="http://schemas.microsoft.com/office/powerpoint/2010/main" val="2309972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smtClean="0"/>
              <a:t>Note that Marketplace Insurance issues can show up in multiple places.</a:t>
            </a:r>
            <a:br>
              <a:rPr lang="en-US" dirty="0" smtClean="0"/>
            </a:br>
            <a:endParaRPr lang="en-US" dirty="0" smtClean="0"/>
          </a:p>
          <a:p>
            <a:r>
              <a:rPr lang="en-US" dirty="0" smtClean="0"/>
              <a:t>Foreign</a:t>
            </a:r>
            <a:r>
              <a:rPr lang="en-US" baseline="0" dirty="0" smtClean="0"/>
              <a:t> Tax credit from the 1099-DIV, Child Care Credit from Form 2441, and Retirement Savings Credit from Form 8880</a:t>
            </a:r>
            <a:r>
              <a:rPr lang="en-US" dirty="0"/>
              <a:t/>
            </a:r>
            <a:br>
              <a:rPr lang="en-US" dirty="0"/>
            </a:br>
            <a:endParaRPr lang="en-US" dirty="0" smtClean="0"/>
          </a:p>
          <a:p>
            <a:r>
              <a:rPr lang="en-US" dirty="0" smtClean="0"/>
              <a:t>The</a:t>
            </a:r>
            <a:r>
              <a:rPr lang="en-US" baseline="0" dirty="0" smtClean="0"/>
              <a:t> non-refundable Child Tax Credit and Credit for Other Dependents shows up on 1040 page 2 Line 12</a:t>
            </a:r>
            <a:endParaRPr lang="en-US" dirty="0" smtClean="0"/>
          </a:p>
        </p:txBody>
      </p:sp>
      <p:sp>
        <p:nvSpPr>
          <p:cNvPr id="4" name="Slide Number Placeholder 3"/>
          <p:cNvSpPr>
            <a:spLocks noGrp="1"/>
          </p:cNvSpPr>
          <p:nvPr>
            <p:ph type="sldNum" sz="quarter" idx="10"/>
          </p:nvPr>
        </p:nvSpPr>
        <p:spPr/>
        <p:txBody>
          <a:bodyPr/>
          <a:lstStyle/>
          <a:p>
            <a:fld id="{F7F787B0-0D8C-408A-85C6-A9A731C6D655}" type="slidenum">
              <a:rPr lang="en-US" smtClean="0"/>
              <a:pPr/>
              <a:t>41</a:t>
            </a:fld>
            <a:endParaRPr lang="en-US" dirty="0"/>
          </a:p>
        </p:txBody>
      </p:sp>
    </p:spTree>
    <p:extLst>
      <p:ext uri="{BB962C8B-B14F-4D97-AF65-F5344CB8AC3E}">
        <p14:creationId xmlns:p14="http://schemas.microsoft.com/office/powerpoint/2010/main" val="1002068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smtClean="0"/>
              <a:t>Note the line numbers</a:t>
            </a:r>
            <a:r>
              <a:rPr lang="en-US" baseline="0" dirty="0" smtClean="0"/>
              <a:t> remain the same as the old 1040 which may be helpful in comparing this return to a prior year.</a:t>
            </a:r>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42</a:t>
            </a:fld>
            <a:endParaRPr lang="en-US" dirty="0"/>
          </a:p>
        </p:txBody>
      </p:sp>
    </p:spTree>
    <p:extLst>
      <p:ext uri="{BB962C8B-B14F-4D97-AF65-F5344CB8AC3E}">
        <p14:creationId xmlns:p14="http://schemas.microsoft.com/office/powerpoint/2010/main" val="3819261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smtClean="0"/>
              <a:t>Most of the information that was in this section on the old 1040 is now moved to the new 1040 page 2</a:t>
            </a:r>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43</a:t>
            </a:fld>
            <a:endParaRPr lang="en-US" dirty="0"/>
          </a:p>
        </p:txBody>
      </p:sp>
    </p:spTree>
    <p:extLst>
      <p:ext uri="{BB962C8B-B14F-4D97-AF65-F5344CB8AC3E}">
        <p14:creationId xmlns:p14="http://schemas.microsoft.com/office/powerpoint/2010/main" val="4273005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smtClean="0"/>
              <a:t>Instructors should stress to volunteers that using the “scratch</a:t>
            </a:r>
            <a:r>
              <a:rPr lang="en-US" baseline="0" dirty="0" smtClean="0"/>
              <a:t> pads” in TaxSlayer when entering itemized deductions can greatly aid the Quality Reviewer in check these entries by allowing them to review them here rather that going back into the return to view the data entry pages.</a:t>
            </a:r>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44</a:t>
            </a:fld>
            <a:endParaRPr lang="en-US" dirty="0"/>
          </a:p>
        </p:txBody>
      </p:sp>
    </p:spTree>
    <p:extLst>
      <p:ext uri="{BB962C8B-B14F-4D97-AF65-F5344CB8AC3E}">
        <p14:creationId xmlns:p14="http://schemas.microsoft.com/office/powerpoint/2010/main" val="799396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names of the financial institutions on I</a:t>
            </a:r>
            <a:r>
              <a:rPr lang="en-US" b="1" dirty="0" smtClean="0"/>
              <a:t>nterest and dividend</a:t>
            </a:r>
            <a:r>
              <a:rPr lang="en-US" b="1" baseline="0" dirty="0" smtClean="0"/>
              <a:t> statements can be checked on Schedule B. Amounts of qualified dividends, and tax exempt interest can be checked on page 2 of the 1040.</a:t>
            </a:r>
            <a:endParaRPr lang="en-US" b="1" dirty="0" smtClean="0"/>
          </a:p>
          <a:p>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45</a:t>
            </a:fld>
            <a:endParaRPr lang="en-US" dirty="0"/>
          </a:p>
        </p:txBody>
      </p:sp>
    </p:spTree>
    <p:extLst>
      <p:ext uri="{BB962C8B-B14F-4D97-AF65-F5344CB8AC3E}">
        <p14:creationId xmlns:p14="http://schemas.microsoft.com/office/powerpoint/2010/main" val="2676251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smtClean="0"/>
              <a:t>Ensure that the amount paid to child care provider is correct and not modified because of employer paid benefits shown in box 10 on a W-2 (a common mistake)</a:t>
            </a:r>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46</a:t>
            </a:fld>
            <a:endParaRPr lang="en-US" dirty="0"/>
          </a:p>
        </p:txBody>
      </p:sp>
    </p:spTree>
    <p:extLst>
      <p:ext uri="{BB962C8B-B14F-4D97-AF65-F5344CB8AC3E}">
        <p14:creationId xmlns:p14="http://schemas.microsoft.com/office/powerpoint/2010/main" val="1321144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47</a:t>
            </a:fld>
            <a:endParaRPr lang="en-US" dirty="0"/>
          </a:p>
        </p:txBody>
      </p:sp>
    </p:spTree>
    <p:extLst>
      <p:ext uri="{BB962C8B-B14F-4D97-AF65-F5344CB8AC3E}">
        <p14:creationId xmlns:p14="http://schemas.microsoft.com/office/powerpoint/2010/main" val="3703523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48</a:t>
            </a:fld>
            <a:endParaRPr lang="en-US" dirty="0"/>
          </a:p>
        </p:txBody>
      </p:sp>
    </p:spTree>
    <p:extLst>
      <p:ext uri="{BB962C8B-B14F-4D97-AF65-F5344CB8AC3E}">
        <p14:creationId xmlns:p14="http://schemas.microsoft.com/office/powerpoint/2010/main" val="1680018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787B0-0D8C-408A-85C6-A9A731C6D655}" type="slidenum">
              <a:rPr lang="en-US" smtClean="0"/>
              <a:pPr/>
              <a:t>49</a:t>
            </a:fld>
            <a:endParaRPr lang="en-US" dirty="0"/>
          </a:p>
        </p:txBody>
      </p:sp>
    </p:spTree>
    <p:extLst>
      <p:ext uri="{BB962C8B-B14F-4D97-AF65-F5344CB8AC3E}">
        <p14:creationId xmlns:p14="http://schemas.microsoft.com/office/powerpoint/2010/main" val="68373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50838" y="692150"/>
            <a:ext cx="6157912" cy="3463925"/>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6314CC95-9292-4B43-AEFF-CEC9081FF8D7}" type="slidenum">
              <a:rPr lang="en-US" altLang="en-US" sz="1200">
                <a:solidFill>
                  <a:schemeClr val="tx1"/>
                </a:solidFill>
                <a:cs typeface="Calibri" panose="020F0502020204030204" pitchFamily="34" charset="0"/>
              </a:rPr>
              <a:pPr/>
              <a:t>4</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123387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r>
              <a:rPr lang="en-US" b="1" dirty="0" smtClean="0"/>
              <a:t>The following slides describe real scenarios seen at tax sites where the Quality Review “saved the day”</a:t>
            </a:r>
          </a:p>
          <a:p>
            <a:r>
              <a:rPr lang="en-US" b="1" dirty="0" smtClean="0"/>
              <a:t>They illustrate that a good QR is not just a</a:t>
            </a:r>
            <a:r>
              <a:rPr lang="en-US" b="1" baseline="0" dirty="0" smtClean="0"/>
              <a:t> proof reading exercise, but needs to be a critical look at the return and continued dialog with the taxpayer to ensure the accuracy of the return</a:t>
            </a:r>
            <a:endParaRPr lang="en-US" b="1"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51</a:t>
            </a:fld>
            <a:endParaRPr lang="en-US" altLang="en-US" dirty="0"/>
          </a:p>
        </p:txBody>
      </p:sp>
    </p:spTree>
    <p:extLst>
      <p:ext uri="{BB962C8B-B14F-4D97-AF65-F5344CB8AC3E}">
        <p14:creationId xmlns:p14="http://schemas.microsoft.com/office/powerpoint/2010/main" val="762749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r>
              <a:rPr lang="en-US" b="1" dirty="0" smtClean="0"/>
              <a:t>The Quality</a:t>
            </a:r>
            <a:r>
              <a:rPr lang="en-US" b="1" baseline="0" dirty="0" smtClean="0"/>
              <a:t> Reviewer is not only a certified Counselor they are also an expert, teacher, mentor, teammate and more</a:t>
            </a:r>
            <a:endParaRPr lang="en-US" b="1"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52</a:t>
            </a:fld>
            <a:endParaRPr lang="en-US" altLang="en-US" dirty="0"/>
          </a:p>
        </p:txBody>
      </p:sp>
    </p:spTree>
    <p:extLst>
      <p:ext uri="{BB962C8B-B14F-4D97-AF65-F5344CB8AC3E}">
        <p14:creationId xmlns:p14="http://schemas.microsoft.com/office/powerpoint/2010/main" val="1972576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r>
              <a:rPr lang="en-US" b="1" dirty="0" smtClean="0"/>
              <a:t>In this case the preparer did</a:t>
            </a:r>
            <a:r>
              <a:rPr lang="en-US" b="1" baseline="0" dirty="0" smtClean="0"/>
              <a:t> not consult the Tax-Aide Scope Manual and just assumed this was income that should be entered on the return</a:t>
            </a:r>
            <a:endParaRPr lang="en-US" b="1"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53</a:t>
            </a:fld>
            <a:endParaRPr lang="en-US" altLang="en-US" dirty="0"/>
          </a:p>
        </p:txBody>
      </p:sp>
    </p:spTree>
    <p:extLst>
      <p:ext uri="{BB962C8B-B14F-4D97-AF65-F5344CB8AC3E}">
        <p14:creationId xmlns:p14="http://schemas.microsoft.com/office/powerpoint/2010/main" val="5205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r>
              <a:rPr lang="en-US" b="1" dirty="0" smtClean="0"/>
              <a:t>Employers do not always enter</a:t>
            </a:r>
            <a:r>
              <a:rPr lang="en-US" b="1" baseline="0" dirty="0" smtClean="0"/>
              <a:t> income in the right place on a 1099-MISC a conversation with the taxpayer is essential</a:t>
            </a:r>
            <a:endParaRPr lang="en-US" b="1"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54</a:t>
            </a:fld>
            <a:endParaRPr lang="en-US" altLang="en-US" dirty="0"/>
          </a:p>
        </p:txBody>
      </p:sp>
    </p:spTree>
    <p:extLst>
      <p:ext uri="{BB962C8B-B14F-4D97-AF65-F5344CB8AC3E}">
        <p14:creationId xmlns:p14="http://schemas.microsoft.com/office/powerpoint/2010/main" val="25155126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r>
              <a:rPr lang="en-US" b="1" dirty="0" smtClean="0"/>
              <a:t>In this</a:t>
            </a:r>
            <a:r>
              <a:rPr lang="en-US" b="1" baseline="0" dirty="0" smtClean="0"/>
              <a:t> case the preparer simply went with what the taxpayer said – “We have always filed Married Filing Separately”</a:t>
            </a:r>
            <a:endParaRPr lang="en-US" b="1"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55</a:t>
            </a:fld>
            <a:endParaRPr lang="en-US" altLang="en-US" dirty="0"/>
          </a:p>
        </p:txBody>
      </p:sp>
    </p:spTree>
    <p:extLst>
      <p:ext uri="{BB962C8B-B14F-4D97-AF65-F5344CB8AC3E}">
        <p14:creationId xmlns:p14="http://schemas.microsoft.com/office/powerpoint/2010/main" val="2824162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r>
              <a:rPr lang="en-US" b="1" dirty="0" smtClean="0"/>
              <a:t>In this case the taxpayer assumed</a:t>
            </a:r>
            <a:r>
              <a:rPr lang="en-US" b="1" baseline="0" dirty="0" smtClean="0"/>
              <a:t> that the brother would have no effect on their return because the brother provided his own support</a:t>
            </a:r>
            <a:endParaRPr lang="en-US" b="1"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56</a:t>
            </a:fld>
            <a:endParaRPr lang="en-US" altLang="en-US" dirty="0"/>
          </a:p>
        </p:txBody>
      </p:sp>
    </p:spTree>
    <p:extLst>
      <p:ext uri="{BB962C8B-B14F-4D97-AF65-F5344CB8AC3E}">
        <p14:creationId xmlns:p14="http://schemas.microsoft.com/office/powerpoint/2010/main" val="2512675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59</a:t>
            </a:fld>
            <a:endParaRPr lang="en-US" altLang="en-US" dirty="0"/>
          </a:p>
        </p:txBody>
      </p:sp>
    </p:spTree>
    <p:extLst>
      <p:ext uri="{BB962C8B-B14F-4D97-AF65-F5344CB8AC3E}">
        <p14:creationId xmlns:p14="http://schemas.microsoft.com/office/powerpoint/2010/main" val="2786002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60</a:t>
            </a:fld>
            <a:endParaRPr lang="en-US" altLang="en-US" dirty="0"/>
          </a:p>
        </p:txBody>
      </p:sp>
    </p:spTree>
    <p:extLst>
      <p:ext uri="{BB962C8B-B14F-4D97-AF65-F5344CB8AC3E}">
        <p14:creationId xmlns:p14="http://schemas.microsoft.com/office/powerpoint/2010/main" val="22366720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61</a:t>
            </a:fld>
            <a:endParaRPr lang="en-US" altLang="en-US" dirty="0"/>
          </a:p>
        </p:txBody>
      </p:sp>
    </p:spTree>
    <p:extLst>
      <p:ext uri="{BB962C8B-B14F-4D97-AF65-F5344CB8AC3E}">
        <p14:creationId xmlns:p14="http://schemas.microsoft.com/office/powerpoint/2010/main" val="2389896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65</a:t>
            </a:fld>
            <a:endParaRPr lang="en-US" altLang="en-US" dirty="0"/>
          </a:p>
        </p:txBody>
      </p:sp>
    </p:spTree>
    <p:extLst>
      <p:ext uri="{BB962C8B-B14F-4D97-AF65-F5344CB8AC3E}">
        <p14:creationId xmlns:p14="http://schemas.microsoft.com/office/powerpoint/2010/main" val="558891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50838" y="692150"/>
            <a:ext cx="6157912" cy="3463925"/>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Quality review has been a consistent weak area every year in IRS Site Reviews</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8228003F-9163-42D2-97AB-61DF044CB42E}" type="slidenum">
              <a:rPr lang="en-US" altLang="en-US" sz="1200">
                <a:solidFill>
                  <a:schemeClr val="tx1"/>
                </a:solidFill>
                <a:cs typeface="Calibri" panose="020F0502020204030204" pitchFamily="34" charset="0"/>
              </a:rPr>
              <a:pPr/>
              <a:t>6</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11633517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the taxpayer came in in March but neglected to read “As of December 31, 2017</a:t>
            </a:r>
            <a:r>
              <a:rPr lang="en-US" baseline="0" dirty="0" smtClean="0"/>
              <a:t> were you….”</a:t>
            </a:r>
            <a:endParaRPr lang="en-US"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66</a:t>
            </a:fld>
            <a:endParaRPr lang="en-US" altLang="en-US" dirty="0"/>
          </a:p>
        </p:txBody>
      </p:sp>
    </p:spTree>
    <p:extLst>
      <p:ext uri="{BB962C8B-B14F-4D97-AF65-F5344CB8AC3E}">
        <p14:creationId xmlns:p14="http://schemas.microsoft.com/office/powerpoint/2010/main" val="4272609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70</a:t>
            </a:fld>
            <a:endParaRPr lang="en-US" altLang="en-US" dirty="0"/>
          </a:p>
        </p:txBody>
      </p:sp>
    </p:spTree>
    <p:extLst>
      <p:ext uri="{BB962C8B-B14F-4D97-AF65-F5344CB8AC3E}">
        <p14:creationId xmlns:p14="http://schemas.microsoft.com/office/powerpoint/2010/main" val="178526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50838" y="692150"/>
            <a:ext cx="6157912" cy="3463925"/>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0" fontAlgn="base" latinLnBrk="0" hangingPunct="0">
              <a:lnSpc>
                <a:spcPct val="100000"/>
              </a:lnSpc>
              <a:spcBef>
                <a:spcPct val="30000"/>
              </a:spcBef>
              <a:spcAft>
                <a:spcPct val="0"/>
              </a:spcAft>
              <a:buClrTx/>
              <a:buSzTx/>
              <a:tabLst/>
              <a:defRPr/>
            </a:pPr>
            <a:r>
              <a:rPr lang="en-US" altLang="en-US" b="1" dirty="0" smtClean="0"/>
              <a:t>Counselors must be certified for the specific tax year when reviewing prior year returns.</a:t>
            </a:r>
          </a:p>
          <a:p>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E7857762-64E4-40C3-93DB-0C04E2065159}" type="slidenum">
              <a:rPr lang="en-US" altLang="en-US" sz="1200">
                <a:solidFill>
                  <a:schemeClr val="tx1"/>
                </a:solidFill>
                <a:cs typeface="Calibri" panose="020F0502020204030204" pitchFamily="34" charset="0"/>
              </a:rPr>
              <a:pPr/>
              <a:t>7</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410228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50838" y="692150"/>
            <a:ext cx="6157912" cy="3463925"/>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Designated review can be done at the preparer’s computer or at a separate station as decided by the Local/Site </a:t>
            </a:r>
            <a:r>
              <a:rPr lang="en-US" altLang="en-US" b="1" dirty="0" smtClean="0"/>
              <a:t>Coordinator</a:t>
            </a:r>
          </a:p>
          <a:p>
            <a:r>
              <a:rPr lang="en-US" altLang="en-US" b="1" dirty="0" smtClean="0"/>
              <a:t>However</a:t>
            </a:r>
            <a:r>
              <a:rPr lang="en-US" altLang="en-US" b="1" dirty="0"/>
              <a:t>, it must always have the taxpayer present</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C88E3364-3CC0-4787-999D-A4297DA8A429}" type="slidenum">
              <a:rPr lang="en-US" altLang="en-US" sz="1200">
                <a:solidFill>
                  <a:schemeClr val="tx1"/>
                </a:solidFill>
                <a:cs typeface="Calibri" panose="020F0502020204030204" pitchFamily="34" charset="0"/>
              </a:rPr>
              <a:pPr/>
              <a:t>8</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3801557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11</a:t>
            </a:fld>
            <a:endParaRPr lang="en-US" altLang="en-US" dirty="0"/>
          </a:p>
        </p:txBody>
      </p:sp>
    </p:spTree>
    <p:extLst>
      <p:ext uri="{BB962C8B-B14F-4D97-AF65-F5344CB8AC3E}">
        <p14:creationId xmlns:p14="http://schemas.microsoft.com/office/powerpoint/2010/main" val="209562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BA826-C553-480B-B514-F43ABDFC2D0E}" type="slidenum">
              <a:rPr lang="en-US" altLang="en-US" smtClean="0"/>
              <a:pPr/>
              <a:t>14</a:t>
            </a:fld>
            <a:endParaRPr lang="en-US" altLang="en-US" dirty="0"/>
          </a:p>
        </p:txBody>
      </p:sp>
    </p:spTree>
    <p:extLst>
      <p:ext uri="{BB962C8B-B14F-4D97-AF65-F5344CB8AC3E}">
        <p14:creationId xmlns:p14="http://schemas.microsoft.com/office/powerpoint/2010/main" val="395519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smtClean="0"/>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573263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NTTC Training – TY2018</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1DA692B1-EC55-4023-9554-854A401B5E78}" type="slidenum">
              <a:rPr lang="en-US" altLang="en-US" smtClean="0"/>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48048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NTTC Training – TY2018</a:t>
            </a:r>
            <a:endParaRPr lang="en-US" dirty="0"/>
          </a:p>
        </p:txBody>
      </p:sp>
      <p:sp>
        <p:nvSpPr>
          <p:cNvPr id="5" name="Slide Number Placeholder 4"/>
          <p:cNvSpPr>
            <a:spLocks noGrp="1"/>
          </p:cNvSpPr>
          <p:nvPr>
            <p:ph type="sldNum" sz="quarter" idx="12"/>
          </p:nvPr>
        </p:nvSpPr>
        <p:spPr/>
        <p:txBody>
          <a:bodyPr/>
          <a:lstStyle/>
          <a:p>
            <a:fld id="{80D5D2F9-5BAB-4662-8511-83ECC2D9F0DA}" type="slidenum">
              <a:rPr lang="en-US" altLang="en-US" smtClean="0"/>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136415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defRPr/>
            </a:pPr>
            <a:r>
              <a:rPr lang="en-US" smtClean="0"/>
              <a:t>NTTC Training – TY2018</a:t>
            </a:r>
            <a:endParaRPr lang="en-US" dirty="0"/>
          </a:p>
        </p:txBody>
      </p:sp>
      <p:sp>
        <p:nvSpPr>
          <p:cNvPr id="9" name="Slide Number Placeholder 8"/>
          <p:cNvSpPr>
            <a:spLocks noGrp="1"/>
          </p:cNvSpPr>
          <p:nvPr>
            <p:ph type="sldNum" sz="quarter" idx="12"/>
          </p:nvPr>
        </p:nvSpPr>
        <p:spPr/>
        <p:txBody>
          <a:bodyPr/>
          <a:lstStyle/>
          <a:p>
            <a:fld id="{80D5D2F9-5BAB-4662-8511-83ECC2D9F0DA}" type="slidenum">
              <a:rPr lang="en-US" altLang="en-US" smtClean="0"/>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4173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NTTC Training – TY2018</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80D5D2F9-5BAB-4662-8511-83ECC2D9F0DA}" type="slidenum">
              <a:rPr lang="en-US" altLang="en-US" smtClean="0"/>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264671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NTTC Training – TY2018</a:t>
            </a:r>
            <a:endParaRPr lang="en-US" dirty="0"/>
          </a:p>
        </p:txBody>
      </p:sp>
      <p:sp>
        <p:nvSpPr>
          <p:cNvPr id="5" name="Slide Number Placeholder 4"/>
          <p:cNvSpPr>
            <a:spLocks noGrp="1"/>
          </p:cNvSpPr>
          <p:nvPr>
            <p:ph type="sldNum" sz="quarter" idx="12"/>
          </p:nvPr>
        </p:nvSpPr>
        <p:spPr/>
        <p:txBody>
          <a:bodyPr/>
          <a:lstStyle/>
          <a:p>
            <a:fld id="{AB64056A-C7CD-46E6-81B7-1E41162DBBA8}" type="slidenum">
              <a:rPr lang="en-US" altLang="en-US" smtClean="0"/>
              <a:pPr/>
              <a:t>‹#›</a:t>
            </a:fld>
            <a:endParaRPr lang="en-US" alt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905808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NTTC Training – TY2018</a:t>
            </a:r>
            <a:endParaRPr lang="en-US" dirty="0"/>
          </a:p>
        </p:txBody>
      </p:sp>
      <p:sp>
        <p:nvSpPr>
          <p:cNvPr id="4" name="Slide Number Placeholder 3"/>
          <p:cNvSpPr>
            <a:spLocks noGrp="1"/>
          </p:cNvSpPr>
          <p:nvPr>
            <p:ph type="sldNum" sz="quarter" idx="12"/>
          </p:nvPr>
        </p:nvSpPr>
        <p:spPr/>
        <p:txBody>
          <a:bodyPr/>
          <a:lstStyle/>
          <a:p>
            <a:fld id="{02F89AF0-768D-4330-981A-A1D970569454}" type="slidenum">
              <a:rPr lang="en-US" altLang="en-US" smtClean="0"/>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212815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NTTC Training – TY2018</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fld id="{80D5D2F9-5BAB-4662-8511-83ECC2D9F0DA}" type="slidenum">
              <a:rPr lang="en-US" altLang="en-US" smtClean="0"/>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21625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NTTC Training – TY2018</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5D2F9-5BAB-4662-8511-83ECC2D9F0DA}" type="slidenum">
              <a:rPr lang="en-US" altLang="en-US" smtClean="0"/>
              <a:pPr/>
              <a:t>‹#›</a:t>
            </a:fld>
            <a:endParaRPr lang="en-US" altLang="en-US" dirty="0"/>
          </a:p>
        </p:txBody>
      </p:sp>
      <p:pic>
        <p:nvPicPr>
          <p:cNvPr id="7" name="Picture 6"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3002704"/>
      </p:ext>
    </p:extLst>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3.wdp"/></Relationships>
</file>

<file path=ppt/slides/_rels/slide5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35.png"/><Relationship Id="rId4" Type="http://schemas.microsoft.com/office/2007/relationships/hdphoto" Target="../media/hdphoto9.wdp"/></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subTitle" idx="1"/>
          </p:nvPr>
        </p:nvSpPr>
        <p:spPr/>
        <p:txBody>
          <a:bodyPr/>
          <a:lstStyle/>
          <a:p>
            <a:r>
              <a:rPr lang="en-US" altLang="en-US" dirty="0" smtClean="0"/>
              <a:t>Pub 4012 – Tab K</a:t>
            </a:r>
          </a:p>
          <a:p>
            <a:r>
              <a:rPr lang="en-US" altLang="en-US" dirty="0" smtClean="0"/>
              <a:t>Pub 5101 – Intake/Interview And </a:t>
            </a:r>
          </a:p>
          <a:p>
            <a:r>
              <a:rPr lang="en-US" altLang="en-US" dirty="0" smtClean="0"/>
              <a:t>Quality Review Training</a:t>
            </a:r>
          </a:p>
          <a:p>
            <a:endParaRPr lang="en-US" altLang="en-US" dirty="0"/>
          </a:p>
        </p:txBody>
      </p:sp>
      <p:sp>
        <p:nvSpPr>
          <p:cNvPr id="3074" name="Rectangle 9"/>
          <p:cNvSpPr>
            <a:spLocks noGrp="1" noChangeArrowheads="1"/>
          </p:cNvSpPr>
          <p:nvPr>
            <p:ph type="title"/>
          </p:nvPr>
        </p:nvSpPr>
        <p:spPr/>
        <p:txBody>
          <a:bodyPr/>
          <a:lstStyle/>
          <a:p>
            <a:r>
              <a:rPr lang="en-US" altLang="en-US" dirty="0" smtClean="0"/>
              <a:t>Quality Review of Tax Return </a:t>
            </a:r>
            <a:endParaRPr lang="en-US" altLang="en-US" dirty="0"/>
          </a:p>
        </p:txBody>
      </p:sp>
    </p:spTree>
    <p:extLst>
      <p:ext uri="{BB962C8B-B14F-4D97-AF65-F5344CB8AC3E}">
        <p14:creationId xmlns:p14="http://schemas.microsoft.com/office/powerpoint/2010/main" val="4183109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10</a:t>
            </a:fld>
            <a:endParaRPr lang="en-US" altLang="en-US" dirty="0"/>
          </a:p>
        </p:txBody>
      </p:sp>
      <p:sp>
        <p:nvSpPr>
          <p:cNvPr id="4" name="Content Placeholder 3"/>
          <p:cNvSpPr>
            <a:spLocks noGrp="1"/>
          </p:cNvSpPr>
          <p:nvPr>
            <p:ph sz="quarter" idx="12"/>
          </p:nvPr>
        </p:nvSpPr>
        <p:spPr/>
        <p:txBody>
          <a:bodyPr>
            <a:normAutofit fontScale="92500" lnSpcReduction="20000"/>
          </a:bodyPr>
          <a:lstStyle/>
          <a:p>
            <a:r>
              <a:rPr lang="en-US" altLang="en-US" dirty="0" smtClean="0"/>
              <a:t>Receive timely refunds</a:t>
            </a:r>
          </a:p>
          <a:p>
            <a:r>
              <a:rPr lang="en-US" altLang="en-US" dirty="0" smtClean="0"/>
              <a:t>Prevent IRS notices/contacts</a:t>
            </a:r>
          </a:p>
          <a:p>
            <a:r>
              <a:rPr lang="en-US" altLang="en-US" dirty="0" smtClean="0"/>
              <a:t>Calculation of correct tax, avoiding paying money back with interest and penalty</a:t>
            </a:r>
          </a:p>
          <a:p>
            <a:r>
              <a:rPr lang="en-US" altLang="en-US" dirty="0" smtClean="0"/>
              <a:t>Receipt of all eligible credits or deductions</a:t>
            </a:r>
          </a:p>
          <a:p>
            <a:r>
              <a:rPr lang="en-US" altLang="en-US" dirty="0" smtClean="0"/>
              <a:t>Increase </a:t>
            </a:r>
            <a:r>
              <a:rPr lang="en-US" altLang="en-US" dirty="0" smtClean="0"/>
              <a:t>confidence in return preparation process</a:t>
            </a:r>
          </a:p>
          <a:p>
            <a:r>
              <a:rPr lang="en-US" altLang="en-US" dirty="0" smtClean="0"/>
              <a:t>Enhance </a:t>
            </a:r>
            <a:r>
              <a:rPr lang="en-US" altLang="en-US" dirty="0" smtClean="0"/>
              <a:t>understanding of return </a:t>
            </a:r>
          </a:p>
          <a:p>
            <a:endParaRPr lang="en-US" dirty="0"/>
          </a:p>
        </p:txBody>
      </p:sp>
      <p:sp>
        <p:nvSpPr>
          <p:cNvPr id="5" name="Title 4"/>
          <p:cNvSpPr>
            <a:spLocks noGrp="1"/>
          </p:cNvSpPr>
          <p:nvPr>
            <p:ph type="title"/>
          </p:nvPr>
        </p:nvSpPr>
        <p:spPr/>
        <p:txBody>
          <a:bodyPr/>
          <a:lstStyle/>
          <a:p>
            <a:r>
              <a:rPr lang="en-US" smtClean="0"/>
              <a:t>Benefits for the Taxpayer</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4284798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NTTC Training – TY2018</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11</a:t>
            </a:fld>
            <a:endParaRPr lang="en-US" altLang="en-US" dirty="0"/>
          </a:p>
        </p:txBody>
      </p:sp>
      <p:sp>
        <p:nvSpPr>
          <p:cNvPr id="4" name="Content Placeholder 3"/>
          <p:cNvSpPr>
            <a:spLocks noGrp="1"/>
          </p:cNvSpPr>
          <p:nvPr>
            <p:ph sz="quarter" idx="12"/>
          </p:nvPr>
        </p:nvSpPr>
        <p:spPr/>
        <p:txBody>
          <a:bodyPr>
            <a:normAutofit fontScale="92500" lnSpcReduction="10000"/>
          </a:bodyPr>
          <a:lstStyle/>
          <a:p>
            <a:r>
              <a:rPr lang="en-US" altLang="en-US" dirty="0" smtClean="0"/>
              <a:t>Notices from </a:t>
            </a:r>
            <a:r>
              <a:rPr lang="en-US" altLang="en-US" dirty="0"/>
              <a:t>IRS are extremely stressful </a:t>
            </a:r>
          </a:p>
          <a:p>
            <a:pPr lvl="1"/>
            <a:r>
              <a:rPr lang="en-US" altLang="en-US" dirty="0" smtClean="0"/>
              <a:t>No </a:t>
            </a:r>
            <a:r>
              <a:rPr lang="en-US" altLang="en-US" dirty="0"/>
              <a:t>one enjoys being pen pals with </a:t>
            </a:r>
            <a:r>
              <a:rPr lang="en-US" altLang="en-US" dirty="0" smtClean="0"/>
              <a:t>IRS</a:t>
            </a:r>
          </a:p>
          <a:p>
            <a:r>
              <a:rPr lang="en-US" altLang="en-US" dirty="0" smtClean="0"/>
              <a:t>Taxpayer hardship paying </a:t>
            </a:r>
            <a:r>
              <a:rPr lang="en-US" altLang="en-US" dirty="0"/>
              <a:t>money </a:t>
            </a:r>
            <a:r>
              <a:rPr lang="en-US" altLang="en-US" dirty="0" smtClean="0"/>
              <a:t>back</a:t>
            </a:r>
          </a:p>
          <a:p>
            <a:r>
              <a:rPr lang="en-US" altLang="en-US" dirty="0" smtClean="0"/>
              <a:t>Costly interests </a:t>
            </a:r>
            <a:r>
              <a:rPr lang="en-US" altLang="en-US" dirty="0"/>
              <a:t>and </a:t>
            </a:r>
            <a:r>
              <a:rPr lang="en-US" altLang="en-US" dirty="0" smtClean="0"/>
              <a:t>penalties</a:t>
            </a:r>
          </a:p>
          <a:p>
            <a:r>
              <a:rPr lang="en-US" altLang="en-US" dirty="0" smtClean="0"/>
              <a:t>Back </a:t>
            </a:r>
            <a:r>
              <a:rPr lang="en-US" altLang="en-US" dirty="0"/>
              <a:t>taxes </a:t>
            </a:r>
            <a:r>
              <a:rPr lang="en-US" altLang="en-US" dirty="0" smtClean="0"/>
              <a:t>can damage taxpayer’s </a:t>
            </a:r>
            <a:r>
              <a:rPr lang="en-US" altLang="en-US" dirty="0"/>
              <a:t>credit </a:t>
            </a:r>
            <a:r>
              <a:rPr lang="en-US" altLang="en-US" dirty="0" smtClean="0"/>
              <a:t>score</a:t>
            </a:r>
          </a:p>
          <a:p>
            <a:r>
              <a:rPr lang="en-US" altLang="en-US" dirty="0" smtClean="0"/>
              <a:t>Missed </a:t>
            </a:r>
            <a:r>
              <a:rPr lang="en-US" altLang="en-US" dirty="0"/>
              <a:t>eligible credits or deductions could be well needed money </a:t>
            </a:r>
            <a:r>
              <a:rPr lang="en-US" altLang="en-US" dirty="0" smtClean="0"/>
              <a:t>for taxpayer</a:t>
            </a:r>
            <a:endParaRPr lang="en-US" altLang="en-US" dirty="0"/>
          </a:p>
          <a:p>
            <a:endParaRPr lang="en-US" dirty="0"/>
          </a:p>
        </p:txBody>
      </p:sp>
      <p:sp>
        <p:nvSpPr>
          <p:cNvPr id="5" name="Title 4"/>
          <p:cNvSpPr>
            <a:spLocks noGrp="1"/>
          </p:cNvSpPr>
          <p:nvPr>
            <p:ph type="title"/>
          </p:nvPr>
        </p:nvSpPr>
        <p:spPr/>
        <p:txBody>
          <a:bodyPr>
            <a:normAutofit/>
          </a:bodyPr>
          <a:lstStyle/>
          <a:p>
            <a:r>
              <a:rPr lang="en-US" dirty="0" smtClean="0"/>
              <a:t>Consequences of a Poor Quality Review</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1447800"/>
            <a:ext cx="3048000" cy="2895600"/>
          </a:xfrm>
          <a:prstGeom prst="rect">
            <a:avLst/>
          </a:prstGeom>
        </p:spPr>
      </p:pic>
    </p:spTree>
    <p:extLst>
      <p:ext uri="{BB962C8B-B14F-4D97-AF65-F5344CB8AC3E}">
        <p14:creationId xmlns:p14="http://schemas.microsoft.com/office/powerpoint/2010/main" val="3607442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NTTC Training – TY2018</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12</a:t>
            </a:fld>
            <a:endParaRPr lang="en-US" altLang="en-US" dirty="0"/>
          </a:p>
        </p:txBody>
      </p:sp>
      <p:sp>
        <p:nvSpPr>
          <p:cNvPr id="4" name="Content Placeholder 3"/>
          <p:cNvSpPr>
            <a:spLocks noGrp="1"/>
          </p:cNvSpPr>
          <p:nvPr>
            <p:ph sz="quarter" idx="12"/>
          </p:nvPr>
        </p:nvSpPr>
        <p:spPr/>
        <p:txBody>
          <a:bodyPr/>
          <a:lstStyle/>
          <a:p>
            <a:r>
              <a:rPr lang="en-US" altLang="en-US" smtClean="0"/>
              <a:t>Reduces anxiety knowing another volunteer “has your back”</a:t>
            </a:r>
          </a:p>
          <a:p>
            <a:r>
              <a:rPr lang="en-US" altLang="en-US" smtClean="0"/>
              <a:t>Receiving feedback increases skills and builds confidence</a:t>
            </a:r>
          </a:p>
          <a:p>
            <a:r>
              <a:rPr lang="en-US" altLang="en-US" smtClean="0"/>
              <a:t>Raises volunteer morale</a:t>
            </a:r>
          </a:p>
          <a:p>
            <a:r>
              <a:rPr lang="en-US" altLang="en-US" smtClean="0"/>
              <a:t>Fosters teamwork</a:t>
            </a:r>
          </a:p>
          <a:p>
            <a:endParaRPr lang="en-US" dirty="0"/>
          </a:p>
        </p:txBody>
      </p:sp>
      <p:sp>
        <p:nvSpPr>
          <p:cNvPr id="5" name="Title 4"/>
          <p:cNvSpPr>
            <a:spLocks noGrp="1"/>
          </p:cNvSpPr>
          <p:nvPr>
            <p:ph type="title"/>
          </p:nvPr>
        </p:nvSpPr>
        <p:spPr/>
        <p:txBody>
          <a:bodyPr/>
          <a:lstStyle/>
          <a:p>
            <a:r>
              <a:rPr lang="en-US" smtClean="0"/>
              <a:t>Benefits for the Volunteer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720" y="3429000"/>
            <a:ext cx="3336233" cy="2502175"/>
          </a:xfrm>
          <a:prstGeom prst="rect">
            <a:avLst/>
          </a:prstGeom>
        </p:spPr>
      </p:pic>
    </p:spTree>
    <p:extLst>
      <p:ext uri="{BB962C8B-B14F-4D97-AF65-F5344CB8AC3E}">
        <p14:creationId xmlns:p14="http://schemas.microsoft.com/office/powerpoint/2010/main" val="4154303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13</a:t>
            </a:fld>
            <a:endParaRPr lang="en-US" altLang="en-US" dirty="0"/>
          </a:p>
        </p:txBody>
      </p:sp>
      <p:sp>
        <p:nvSpPr>
          <p:cNvPr id="4" name="Content Placeholder 3"/>
          <p:cNvSpPr>
            <a:spLocks noGrp="1"/>
          </p:cNvSpPr>
          <p:nvPr>
            <p:ph sz="quarter" idx="12"/>
          </p:nvPr>
        </p:nvSpPr>
        <p:spPr/>
        <p:txBody>
          <a:bodyPr>
            <a:normAutofit fontScale="85000" lnSpcReduction="20000"/>
          </a:bodyPr>
          <a:lstStyle/>
          <a:p>
            <a:pPr>
              <a:lnSpc>
                <a:spcPct val="110000"/>
              </a:lnSpc>
            </a:pPr>
            <a:r>
              <a:rPr lang="en-US" altLang="en-US" dirty="0" smtClean="0"/>
              <a:t>Reduces </a:t>
            </a:r>
            <a:r>
              <a:rPr lang="en-US" altLang="en-US" dirty="0"/>
              <a:t>e-file reject </a:t>
            </a:r>
            <a:r>
              <a:rPr lang="en-US" altLang="en-US" dirty="0" smtClean="0"/>
              <a:t>rates</a:t>
            </a:r>
          </a:p>
          <a:p>
            <a:pPr>
              <a:lnSpc>
                <a:spcPct val="110000"/>
              </a:lnSpc>
            </a:pPr>
            <a:r>
              <a:rPr lang="en-US" altLang="en-US" dirty="0" smtClean="0"/>
              <a:t>Ensures </a:t>
            </a:r>
            <a:r>
              <a:rPr lang="en-US" altLang="en-US" dirty="0"/>
              <a:t>compliance with Quality Site </a:t>
            </a:r>
            <a:r>
              <a:rPr lang="en-US" altLang="en-US" dirty="0" smtClean="0"/>
              <a:t>Requirements</a:t>
            </a:r>
          </a:p>
          <a:p>
            <a:pPr>
              <a:lnSpc>
                <a:spcPct val="110000"/>
              </a:lnSpc>
            </a:pPr>
            <a:r>
              <a:rPr lang="en-US" altLang="en-US" dirty="0" smtClean="0"/>
              <a:t>Promotes </a:t>
            </a:r>
            <a:r>
              <a:rPr lang="en-US" altLang="en-US" dirty="0"/>
              <a:t>good reputation </a:t>
            </a:r>
            <a:r>
              <a:rPr lang="en-US" altLang="en-US" dirty="0" smtClean="0"/>
              <a:t>with </a:t>
            </a:r>
            <a:r>
              <a:rPr lang="en-US" altLang="en-US" dirty="0"/>
              <a:t>the </a:t>
            </a:r>
            <a:r>
              <a:rPr lang="en-US" altLang="en-US" dirty="0" smtClean="0"/>
              <a:t>public</a:t>
            </a:r>
          </a:p>
          <a:p>
            <a:pPr>
              <a:lnSpc>
                <a:spcPct val="110000"/>
              </a:lnSpc>
            </a:pPr>
            <a:r>
              <a:rPr lang="en-US" altLang="en-US" dirty="0" smtClean="0"/>
              <a:t>Increases </a:t>
            </a:r>
            <a:r>
              <a:rPr lang="en-US" altLang="en-US" dirty="0"/>
              <a:t>productivity, reduces rework (amended </a:t>
            </a:r>
            <a:r>
              <a:rPr lang="en-US" altLang="en-US" dirty="0" smtClean="0"/>
              <a:t>returns)</a:t>
            </a:r>
          </a:p>
          <a:p>
            <a:pPr>
              <a:lnSpc>
                <a:spcPct val="110000"/>
              </a:lnSpc>
            </a:pPr>
            <a:r>
              <a:rPr lang="en-US" altLang="en-US" dirty="0" smtClean="0"/>
              <a:t>Improves </a:t>
            </a:r>
            <a:r>
              <a:rPr lang="en-US" altLang="en-US" dirty="0"/>
              <a:t>volunteer confidence and </a:t>
            </a:r>
            <a:r>
              <a:rPr lang="en-US" altLang="en-US" dirty="0" smtClean="0"/>
              <a:t>retention</a:t>
            </a:r>
          </a:p>
          <a:p>
            <a:pPr>
              <a:lnSpc>
                <a:spcPct val="110000"/>
              </a:lnSpc>
            </a:pPr>
            <a:r>
              <a:rPr lang="en-US" altLang="en-US" dirty="0" smtClean="0"/>
              <a:t>Gives taxpayers </a:t>
            </a:r>
            <a:r>
              <a:rPr lang="en-US" altLang="en-US" dirty="0"/>
              <a:t>more confidence in </a:t>
            </a:r>
            <a:r>
              <a:rPr lang="en-US" altLang="en-US" dirty="0" smtClean="0"/>
              <a:t>site’s </a:t>
            </a:r>
            <a:r>
              <a:rPr lang="en-US" altLang="en-US" dirty="0"/>
              <a:t>ability to prepare </a:t>
            </a:r>
            <a:r>
              <a:rPr lang="en-US" altLang="en-US" dirty="0" smtClean="0"/>
              <a:t>complete </a:t>
            </a:r>
            <a:r>
              <a:rPr lang="en-US" altLang="en-US" dirty="0"/>
              <a:t>and accurate tax </a:t>
            </a:r>
            <a:r>
              <a:rPr lang="en-US" altLang="en-US" dirty="0" smtClean="0"/>
              <a:t>returns</a:t>
            </a:r>
            <a:endParaRPr lang="en-US" altLang="en-US" dirty="0"/>
          </a:p>
          <a:p>
            <a:pPr>
              <a:lnSpc>
                <a:spcPct val="110000"/>
              </a:lnSpc>
            </a:pPr>
            <a:endParaRPr lang="en-US" dirty="0"/>
          </a:p>
        </p:txBody>
      </p:sp>
      <p:sp>
        <p:nvSpPr>
          <p:cNvPr id="5" name="Title 4"/>
          <p:cNvSpPr>
            <a:spLocks noGrp="1"/>
          </p:cNvSpPr>
          <p:nvPr>
            <p:ph type="title"/>
          </p:nvPr>
        </p:nvSpPr>
        <p:spPr/>
        <p:txBody>
          <a:bodyPr/>
          <a:lstStyle/>
          <a:p>
            <a:r>
              <a:rPr lang="en-US" dirty="0" smtClean="0"/>
              <a:t>Benefits for the Site</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4078311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14</a:t>
            </a:fld>
            <a:endParaRPr lang="en-US" altLang="en-US" dirty="0"/>
          </a:p>
        </p:txBody>
      </p:sp>
      <p:sp>
        <p:nvSpPr>
          <p:cNvPr id="4" name="Content Placeholder 3"/>
          <p:cNvSpPr>
            <a:spLocks noGrp="1"/>
          </p:cNvSpPr>
          <p:nvPr>
            <p:ph sz="quarter" idx="12"/>
          </p:nvPr>
        </p:nvSpPr>
        <p:spPr/>
        <p:txBody>
          <a:bodyPr>
            <a:normAutofit fontScale="92500" lnSpcReduction="10000"/>
          </a:bodyPr>
          <a:lstStyle/>
          <a:p>
            <a:r>
              <a:rPr lang="en-US" altLang="en-US" dirty="0" smtClean="0"/>
              <a:t>Creates </a:t>
            </a:r>
            <a:r>
              <a:rPr lang="en-US" altLang="en-US" dirty="0"/>
              <a:t>positive reputation and public </a:t>
            </a:r>
            <a:r>
              <a:rPr lang="en-US" altLang="en-US" dirty="0" smtClean="0"/>
              <a:t>confidence</a:t>
            </a:r>
          </a:p>
          <a:p>
            <a:r>
              <a:rPr lang="en-US" altLang="en-US" dirty="0" smtClean="0"/>
              <a:t>Continued </a:t>
            </a:r>
            <a:r>
              <a:rPr lang="en-US" altLang="en-US" dirty="0"/>
              <a:t>Congressional appropriation of grant </a:t>
            </a:r>
            <a:r>
              <a:rPr lang="en-US" altLang="en-US" dirty="0" smtClean="0"/>
              <a:t>funds</a:t>
            </a:r>
          </a:p>
          <a:p>
            <a:r>
              <a:rPr lang="en-US" altLang="en-US" dirty="0" smtClean="0"/>
              <a:t>Maintains </a:t>
            </a:r>
            <a:r>
              <a:rPr lang="en-US" altLang="en-US" dirty="0"/>
              <a:t>public perception of </a:t>
            </a:r>
            <a:r>
              <a:rPr lang="en-US" altLang="en-US" dirty="0" smtClean="0"/>
              <a:t>quality </a:t>
            </a:r>
            <a:r>
              <a:rPr lang="en-US" altLang="en-US" dirty="0"/>
              <a:t>and value of </a:t>
            </a:r>
            <a:r>
              <a:rPr lang="en-US" altLang="en-US" dirty="0" smtClean="0"/>
              <a:t>Tax-Aide return preparation</a:t>
            </a:r>
          </a:p>
          <a:p>
            <a:r>
              <a:rPr lang="en-US" altLang="en-US" dirty="0" smtClean="0"/>
              <a:t>Positive </a:t>
            </a:r>
            <a:r>
              <a:rPr lang="en-US" altLang="en-US" dirty="0"/>
              <a:t>feedback from random audits by </a:t>
            </a:r>
            <a:r>
              <a:rPr lang="en-US" altLang="en-US" dirty="0" smtClean="0"/>
              <a:t>Treasury Inspector General </a:t>
            </a:r>
            <a:r>
              <a:rPr lang="en-US" altLang="en-US" dirty="0"/>
              <a:t>and </a:t>
            </a:r>
            <a:r>
              <a:rPr lang="en-US" altLang="en-US" dirty="0" smtClean="0"/>
              <a:t>IRS </a:t>
            </a:r>
            <a:r>
              <a:rPr lang="en-US" altLang="en-US" dirty="0"/>
              <a:t>ensure future </a:t>
            </a:r>
            <a:r>
              <a:rPr lang="en-US" altLang="en-US" dirty="0" smtClean="0"/>
              <a:t>support </a:t>
            </a:r>
            <a:endParaRPr lang="en-US" altLang="en-US" dirty="0" smtClean="0"/>
          </a:p>
          <a:p>
            <a:r>
              <a:rPr lang="en-US" altLang="en-US" dirty="0"/>
              <a:t>I</a:t>
            </a:r>
            <a:r>
              <a:rPr lang="en-US" altLang="en-US" dirty="0" smtClean="0"/>
              <a:t>dentify </a:t>
            </a:r>
            <a:r>
              <a:rPr lang="en-US" altLang="en-US" dirty="0"/>
              <a:t>potential enhancements to </a:t>
            </a:r>
            <a:r>
              <a:rPr lang="en-US" altLang="en-US" dirty="0" smtClean="0"/>
              <a:t>software</a:t>
            </a:r>
            <a:endParaRPr lang="en-US" altLang="en-US" dirty="0"/>
          </a:p>
          <a:p>
            <a:endParaRPr lang="en-US" dirty="0"/>
          </a:p>
        </p:txBody>
      </p:sp>
      <p:sp>
        <p:nvSpPr>
          <p:cNvPr id="5" name="Title 4"/>
          <p:cNvSpPr>
            <a:spLocks noGrp="1"/>
          </p:cNvSpPr>
          <p:nvPr>
            <p:ph type="title"/>
          </p:nvPr>
        </p:nvSpPr>
        <p:spPr/>
        <p:txBody>
          <a:bodyPr/>
          <a:lstStyle/>
          <a:p>
            <a:r>
              <a:rPr lang="en-US" dirty="0" smtClean="0"/>
              <a:t>Benefits for AARP </a:t>
            </a:r>
            <a:r>
              <a:rPr lang="en-US" altLang="en-US" dirty="0"/>
              <a:t>Foundation </a:t>
            </a:r>
            <a:r>
              <a:rPr lang="en-US" dirty="0" smtClean="0"/>
              <a:t>Tax-Aide</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3967856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15</a:t>
            </a:fld>
            <a:endParaRPr lang="en-US" altLang="en-US" dirty="0"/>
          </a:p>
        </p:txBody>
      </p:sp>
      <p:sp>
        <p:nvSpPr>
          <p:cNvPr id="4" name="Content Placeholder 3"/>
          <p:cNvSpPr>
            <a:spLocks noGrp="1"/>
          </p:cNvSpPr>
          <p:nvPr>
            <p:ph sz="quarter" idx="12"/>
          </p:nvPr>
        </p:nvSpPr>
        <p:spPr/>
        <p:txBody>
          <a:bodyPr>
            <a:normAutofit/>
          </a:bodyPr>
          <a:lstStyle/>
          <a:p>
            <a:r>
              <a:rPr lang="en-US" dirty="0" smtClean="0"/>
              <a:t>Resource: Resource Guide Pub 4012 Tab K, the </a:t>
            </a:r>
            <a:r>
              <a:rPr lang="en-US" i="1" dirty="0" smtClean="0"/>
              <a:t>Basic Quality Review Process </a:t>
            </a:r>
          </a:p>
          <a:p>
            <a:r>
              <a:rPr lang="en-US" dirty="0" smtClean="0"/>
              <a:t>The two most important elements of a quality review are </a:t>
            </a:r>
            <a:r>
              <a:rPr lang="en-US" b="1" dirty="0" smtClean="0"/>
              <a:t>taxpayer involvement </a:t>
            </a:r>
            <a:r>
              <a:rPr lang="en-US" dirty="0" smtClean="0"/>
              <a:t>and </a:t>
            </a:r>
            <a:r>
              <a:rPr lang="en-US" b="1" dirty="0" smtClean="0"/>
              <a:t>careful review of the Intake Booklet</a:t>
            </a:r>
          </a:p>
          <a:p>
            <a:pPr>
              <a:buFont typeface="Wingdings" panose="05000000000000000000" pitchFamily="2" charset="2"/>
              <a:buChar char="Ø"/>
            </a:pPr>
            <a:r>
              <a:rPr lang="en-US" sz="2800" dirty="0" smtClean="0"/>
              <a:t>Note: Part VIII – </a:t>
            </a:r>
            <a:r>
              <a:rPr lang="en-US" sz="2800" i="1" dirty="0" smtClean="0"/>
              <a:t>IRS Certified Volunteer Quality Reviewer Section</a:t>
            </a:r>
            <a:r>
              <a:rPr lang="en-US" sz="2800" dirty="0" smtClean="0"/>
              <a:t> is no longer included in </a:t>
            </a:r>
            <a:r>
              <a:rPr lang="en-US" sz="2800" dirty="0" smtClean="0"/>
              <a:t>Intake/Interview </a:t>
            </a:r>
            <a:r>
              <a:rPr lang="en-US" sz="2800" dirty="0" smtClean="0"/>
              <a:t>Form 13614-C</a:t>
            </a:r>
          </a:p>
          <a:p>
            <a:endParaRPr lang="en-US" i="1" dirty="0"/>
          </a:p>
        </p:txBody>
      </p:sp>
      <p:sp>
        <p:nvSpPr>
          <p:cNvPr id="5" name="Title 4"/>
          <p:cNvSpPr>
            <a:spLocks noGrp="1"/>
          </p:cNvSpPr>
          <p:nvPr>
            <p:ph type="title"/>
          </p:nvPr>
        </p:nvSpPr>
        <p:spPr/>
        <p:txBody>
          <a:bodyPr/>
          <a:lstStyle/>
          <a:p>
            <a:r>
              <a:rPr lang="en-US" dirty="0" smtClean="0"/>
              <a:t>Quality Review Process</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159181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16</a:t>
            </a:fld>
            <a:endParaRPr lang="en-US" altLang="en-US" dirty="0"/>
          </a:p>
        </p:txBody>
      </p:sp>
      <p:sp>
        <p:nvSpPr>
          <p:cNvPr id="20483" name="Content Placeholder 2"/>
          <p:cNvSpPr>
            <a:spLocks noGrp="1"/>
          </p:cNvSpPr>
          <p:nvPr>
            <p:ph sz="quarter" idx="12"/>
          </p:nvPr>
        </p:nvSpPr>
        <p:spPr/>
        <p:txBody>
          <a:bodyPr/>
          <a:lstStyle/>
          <a:p>
            <a:r>
              <a:rPr lang="en-US" altLang="en-US" dirty="0" smtClean="0"/>
              <a:t>The process must include these elements: </a:t>
            </a:r>
          </a:p>
          <a:p>
            <a:pPr lvl="1"/>
            <a:r>
              <a:rPr lang="en-US" altLang="en-US" dirty="0" smtClean="0"/>
              <a:t>Verify all issues on tax return are within Tax-Aide scope and within certification level and training of both volunteers</a:t>
            </a:r>
          </a:p>
          <a:p>
            <a:pPr lvl="1"/>
            <a:r>
              <a:rPr lang="en-US" altLang="en-US" dirty="0" smtClean="0"/>
              <a:t>Verification that all required entries on Intake Booklet were completed</a:t>
            </a:r>
          </a:p>
          <a:p>
            <a:pPr lvl="1"/>
            <a:endParaRPr lang="en-US" altLang="en-US" dirty="0" smtClean="0"/>
          </a:p>
          <a:p>
            <a:endParaRPr lang="en-US" altLang="en-US" dirty="0"/>
          </a:p>
        </p:txBody>
      </p:sp>
      <p:sp>
        <p:nvSpPr>
          <p:cNvPr id="8194" name="Title 1"/>
          <p:cNvSpPr>
            <a:spLocks noGrp="1"/>
          </p:cNvSpPr>
          <p:nvPr>
            <p:ph type="title"/>
          </p:nvPr>
        </p:nvSpPr>
        <p:spPr/>
        <p:txBody>
          <a:bodyPr/>
          <a:lstStyle/>
          <a:p>
            <a:r>
              <a:rPr lang="en-US" altLang="en-US" smtClean="0"/>
              <a:t>Quality Review Process</a:t>
            </a:r>
            <a:endParaRPr lang="en-US" altLang="en-US" dirty="0"/>
          </a:p>
        </p:txBody>
      </p:sp>
      <p:sp>
        <p:nvSpPr>
          <p:cNvPr id="4" name="Footer Placeholder 3"/>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2488981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NTTC Training – TY2018</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5E528A4C-121C-4D59-B53C-87624A25A9DE}" type="slidenum">
              <a:rPr lang="en-US" altLang="en-US" smtClean="0">
                <a:solidFill>
                  <a:prstClr val="black">
                    <a:tint val="75000"/>
                  </a:prstClr>
                </a:solidFill>
              </a:rPr>
              <a:pPr>
                <a:defRPr/>
              </a:pPr>
              <a:t>17</a:t>
            </a:fld>
            <a:endParaRPr lang="en-US" altLang="en-US" dirty="0">
              <a:solidFill>
                <a:prstClr val="black">
                  <a:tint val="75000"/>
                </a:prstClr>
              </a:solidFill>
            </a:endParaRPr>
          </a:p>
        </p:txBody>
      </p:sp>
      <p:sp>
        <p:nvSpPr>
          <p:cNvPr id="5" name="Content Placeholder 4"/>
          <p:cNvSpPr>
            <a:spLocks noGrp="1"/>
          </p:cNvSpPr>
          <p:nvPr>
            <p:ph sz="quarter" idx="12"/>
          </p:nvPr>
        </p:nvSpPr>
        <p:spPr/>
        <p:txBody>
          <a:bodyPr>
            <a:normAutofit/>
          </a:bodyPr>
          <a:lstStyle/>
          <a:p>
            <a:r>
              <a:rPr lang="en-US" b="1" dirty="0" smtClean="0"/>
              <a:t>Involve the taxpayer(s)</a:t>
            </a:r>
          </a:p>
          <a:p>
            <a:r>
              <a:rPr lang="en-US" dirty="0" smtClean="0"/>
              <a:t>Thorough review of Intake Booklet</a:t>
            </a:r>
          </a:p>
          <a:p>
            <a:r>
              <a:rPr lang="en-US" dirty="0" smtClean="0"/>
              <a:t>Careful review of return PDF</a:t>
            </a:r>
          </a:p>
          <a:p>
            <a:r>
              <a:rPr lang="en-US" dirty="0" smtClean="0"/>
              <a:t>All errors/deficiencies corrected</a:t>
            </a:r>
          </a:p>
          <a:p>
            <a:r>
              <a:rPr lang="en-US" dirty="0" smtClean="0"/>
              <a:t>Compare with last year’s return (if available)</a:t>
            </a:r>
          </a:p>
          <a:p>
            <a:pPr marL="0" indent="0">
              <a:buNone/>
            </a:pPr>
            <a:endParaRPr lang="en-US" dirty="0"/>
          </a:p>
        </p:txBody>
      </p:sp>
      <p:sp>
        <p:nvSpPr>
          <p:cNvPr id="2" name="Title 1"/>
          <p:cNvSpPr>
            <a:spLocks noGrp="1"/>
          </p:cNvSpPr>
          <p:nvPr>
            <p:ph type="title"/>
          </p:nvPr>
        </p:nvSpPr>
        <p:spPr/>
        <p:txBody>
          <a:bodyPr>
            <a:normAutofit/>
          </a:bodyPr>
          <a:lstStyle/>
          <a:p>
            <a:r>
              <a:rPr lang="en-US" dirty="0"/>
              <a:t>Keys to an Accurate Quality Review</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453049"/>
            <a:ext cx="3048000" cy="3048000"/>
          </a:xfrm>
          <a:prstGeom prst="rect">
            <a:avLst/>
          </a:prstGeom>
        </p:spPr>
      </p:pic>
    </p:spTree>
    <p:extLst>
      <p:ext uri="{BB962C8B-B14F-4D97-AF65-F5344CB8AC3E}">
        <p14:creationId xmlns:p14="http://schemas.microsoft.com/office/powerpoint/2010/main" val="396905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5E528A4C-121C-4D59-B53C-87624A25A9DE}" type="slidenum">
              <a:rPr lang="en-US" altLang="en-US" smtClean="0"/>
              <a:pPr/>
              <a:t>18</a:t>
            </a:fld>
            <a:endParaRPr lang="en-US" altLang="en-US" dirty="0"/>
          </a:p>
        </p:txBody>
      </p:sp>
      <p:sp>
        <p:nvSpPr>
          <p:cNvPr id="5" name="Content Placeholder 4"/>
          <p:cNvSpPr>
            <a:spLocks noGrp="1"/>
          </p:cNvSpPr>
          <p:nvPr>
            <p:ph sz="quarter" idx="12"/>
          </p:nvPr>
        </p:nvSpPr>
        <p:spPr/>
        <p:txBody>
          <a:bodyPr>
            <a:normAutofit fontScale="92500"/>
          </a:bodyPr>
          <a:lstStyle/>
          <a:p>
            <a:r>
              <a:rPr lang="en-US" dirty="0" smtClean="0"/>
              <a:t>Establish </a:t>
            </a:r>
            <a:r>
              <a:rPr lang="en-US" b="1" dirty="0" smtClean="0"/>
              <a:t>rapport</a:t>
            </a:r>
            <a:r>
              <a:rPr lang="en-US" dirty="0" smtClean="0"/>
              <a:t> with taxpayer(s)</a:t>
            </a:r>
          </a:p>
          <a:p>
            <a:r>
              <a:rPr lang="en-US" dirty="0"/>
              <a:t>Include taxpayer in </a:t>
            </a:r>
            <a:r>
              <a:rPr lang="en-US" dirty="0" smtClean="0"/>
              <a:t>review process</a:t>
            </a:r>
            <a:endParaRPr lang="en-US" altLang="en-US" dirty="0"/>
          </a:p>
          <a:p>
            <a:r>
              <a:rPr lang="en-US" altLang="en-US" dirty="0"/>
              <a:t>Review any ‘issues’ that came up during </a:t>
            </a:r>
            <a:r>
              <a:rPr lang="en-US" altLang="en-US" dirty="0" smtClean="0"/>
              <a:t>preparation</a:t>
            </a:r>
            <a:endParaRPr lang="en-US" dirty="0" smtClean="0"/>
          </a:p>
          <a:p>
            <a:r>
              <a:rPr lang="en-US" dirty="0" smtClean="0"/>
              <a:t>Ask taxpayer(s) if they have any questions about the return</a:t>
            </a:r>
          </a:p>
          <a:p>
            <a:r>
              <a:rPr lang="en-US" b="1" dirty="0" smtClean="0"/>
              <a:t>Ensure taxpayer understands that they are responsible for accuracy of return</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Involve Taxpayer	</a:t>
            </a:r>
            <a:endParaRPr lang="en-US" dirty="0"/>
          </a:p>
        </p:txBody>
      </p:sp>
    </p:spTree>
    <p:extLst>
      <p:ext uri="{BB962C8B-B14F-4D97-AF65-F5344CB8AC3E}">
        <p14:creationId xmlns:p14="http://schemas.microsoft.com/office/powerpoint/2010/main" val="125830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NTTC Training – TY2018</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19</a:t>
            </a:fld>
            <a:endParaRPr lang="en-US" altLang="en-US" dirty="0"/>
          </a:p>
        </p:txBody>
      </p:sp>
      <p:sp>
        <p:nvSpPr>
          <p:cNvPr id="4" name="Content Placeholder 3"/>
          <p:cNvSpPr>
            <a:spLocks noGrp="1"/>
          </p:cNvSpPr>
          <p:nvPr>
            <p:ph sz="quarter" idx="12"/>
          </p:nvPr>
        </p:nvSpPr>
        <p:spPr/>
        <p:txBody>
          <a:bodyPr/>
          <a:lstStyle/>
          <a:p>
            <a:r>
              <a:rPr lang="en-US" b="1" dirty="0" smtClean="0"/>
              <a:t>The only one who knows everything is the taxpayer</a:t>
            </a:r>
          </a:p>
          <a:p>
            <a:r>
              <a:rPr lang="en-US" dirty="0" smtClean="0"/>
              <a:t>Review of Intake Booklet is the key to a good quality review</a:t>
            </a:r>
          </a:p>
          <a:p>
            <a:r>
              <a:rPr lang="en-US" dirty="0" smtClean="0"/>
              <a:t>Site reviews consistently show that careful review of Intake Booklet result in accurate returns</a:t>
            </a:r>
            <a:endParaRPr lang="en-US" dirty="0"/>
          </a:p>
        </p:txBody>
      </p:sp>
      <p:sp>
        <p:nvSpPr>
          <p:cNvPr id="5" name="Title 4"/>
          <p:cNvSpPr>
            <a:spLocks noGrp="1"/>
          </p:cNvSpPr>
          <p:nvPr>
            <p:ph type="title"/>
          </p:nvPr>
        </p:nvSpPr>
        <p:spPr/>
        <p:txBody>
          <a:bodyPr/>
          <a:lstStyle/>
          <a:p>
            <a:r>
              <a:rPr lang="en-US" dirty="0" smtClean="0"/>
              <a:t>Intake Booklet</a:t>
            </a:r>
            <a:endParaRPr lang="en-US" dirty="0"/>
          </a:p>
        </p:txBody>
      </p:sp>
    </p:spTree>
    <p:extLst>
      <p:ext uri="{BB962C8B-B14F-4D97-AF65-F5344CB8AC3E}">
        <p14:creationId xmlns:p14="http://schemas.microsoft.com/office/powerpoint/2010/main" val="3967304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2</a:t>
            </a:fld>
            <a:endParaRPr lang="en-US" altLang="en-US" dirty="0"/>
          </a:p>
        </p:txBody>
      </p:sp>
      <p:sp>
        <p:nvSpPr>
          <p:cNvPr id="4" name="Content Placeholder 3"/>
          <p:cNvSpPr>
            <a:spLocks noGrp="1"/>
          </p:cNvSpPr>
          <p:nvPr>
            <p:ph sz="quarter" idx="12"/>
          </p:nvPr>
        </p:nvSpPr>
        <p:spPr/>
        <p:txBody>
          <a:bodyPr/>
          <a:lstStyle/>
          <a:p>
            <a:r>
              <a:rPr lang="en-US" dirty="0" smtClean="0"/>
              <a:t>This presentation is divided into four sections:</a:t>
            </a:r>
          </a:p>
          <a:p>
            <a:pPr lvl="1"/>
            <a:r>
              <a:rPr lang="en-US" dirty="0" smtClean="0"/>
              <a:t>Principles of Quality Review </a:t>
            </a:r>
            <a:r>
              <a:rPr lang="en-US" dirty="0" smtClean="0"/>
              <a:t>(requirements </a:t>
            </a:r>
            <a:r>
              <a:rPr lang="en-US" dirty="0" smtClean="0"/>
              <a:t>and basic </a:t>
            </a:r>
            <a:r>
              <a:rPr lang="en-US" dirty="0"/>
              <a:t>c</a:t>
            </a:r>
            <a:r>
              <a:rPr lang="en-US" dirty="0" smtClean="0"/>
              <a:t>oncepts of QR)</a:t>
            </a:r>
          </a:p>
          <a:p>
            <a:pPr lvl="1"/>
            <a:r>
              <a:rPr lang="en-US" dirty="0" smtClean="0"/>
              <a:t>Conducting a Quality Review – One Example </a:t>
            </a:r>
            <a:r>
              <a:rPr lang="en-US" dirty="0" smtClean="0"/>
              <a:t>(using </a:t>
            </a:r>
            <a:r>
              <a:rPr lang="en-US" dirty="0" smtClean="0"/>
              <a:t>the QR Print Set)</a:t>
            </a:r>
          </a:p>
          <a:p>
            <a:pPr lvl="1"/>
            <a:r>
              <a:rPr lang="en-US" dirty="0" smtClean="0"/>
              <a:t>QR Saves the Day </a:t>
            </a:r>
            <a:r>
              <a:rPr lang="en-US" dirty="0" smtClean="0"/>
              <a:t>(real </a:t>
            </a:r>
            <a:r>
              <a:rPr lang="en-US" dirty="0" smtClean="0"/>
              <a:t>life examples)</a:t>
            </a:r>
          </a:p>
          <a:p>
            <a:pPr lvl="1"/>
            <a:r>
              <a:rPr lang="en-US" dirty="0" smtClean="0"/>
              <a:t>Quality Review Gold </a:t>
            </a:r>
            <a:r>
              <a:rPr lang="en-US" dirty="0" smtClean="0"/>
              <a:t>Standards</a:t>
            </a:r>
            <a:endParaRPr lang="en-US" dirty="0" smtClean="0"/>
          </a:p>
          <a:p>
            <a:pPr lvl="1"/>
            <a:endParaRPr lang="en-US" dirty="0"/>
          </a:p>
        </p:txBody>
      </p:sp>
      <p:sp>
        <p:nvSpPr>
          <p:cNvPr id="5" name="Title 4"/>
          <p:cNvSpPr>
            <a:spLocks noGrp="1"/>
          </p:cNvSpPr>
          <p:nvPr>
            <p:ph type="title"/>
          </p:nvPr>
        </p:nvSpPr>
        <p:spPr/>
        <p:txBody>
          <a:bodyPr/>
          <a:lstStyle/>
          <a:p>
            <a:r>
              <a:rPr lang="en-US" dirty="0" smtClean="0"/>
              <a:t>Quality Review</a:t>
            </a:r>
            <a:endParaRPr lang="en-US" dirty="0"/>
          </a:p>
        </p:txBody>
      </p:sp>
    </p:spTree>
    <p:extLst>
      <p:ext uri="{BB962C8B-B14F-4D97-AF65-F5344CB8AC3E}">
        <p14:creationId xmlns:p14="http://schemas.microsoft.com/office/powerpoint/2010/main" val="645897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20</a:t>
            </a:fld>
            <a:endParaRPr lang="en-US" altLang="en-US" dirty="0"/>
          </a:p>
        </p:txBody>
      </p:sp>
      <p:sp>
        <p:nvSpPr>
          <p:cNvPr id="5" name="Content Placeholder 4"/>
          <p:cNvSpPr>
            <a:spLocks noGrp="1"/>
          </p:cNvSpPr>
          <p:nvPr>
            <p:ph sz="quarter" idx="12"/>
          </p:nvPr>
        </p:nvSpPr>
        <p:spPr/>
        <p:txBody>
          <a:bodyPr>
            <a:normAutofit lnSpcReduction="10000"/>
          </a:bodyPr>
          <a:lstStyle/>
          <a:p>
            <a:r>
              <a:rPr lang="en-US" dirty="0" smtClean="0"/>
              <a:t>Preparer noted any changes, new information, clarifications, etc. on Intake Booklet?</a:t>
            </a:r>
          </a:p>
          <a:p>
            <a:r>
              <a:rPr lang="en-US" dirty="0" smtClean="0"/>
              <a:t>Parts I &amp; II </a:t>
            </a:r>
          </a:p>
          <a:p>
            <a:pPr lvl="1"/>
            <a:r>
              <a:rPr lang="en-US" dirty="0" smtClean="0"/>
              <a:t>Is Filing </a:t>
            </a:r>
            <a:r>
              <a:rPr lang="en-US" dirty="0"/>
              <a:t>Status </a:t>
            </a:r>
            <a:r>
              <a:rPr lang="en-US" dirty="0" smtClean="0"/>
              <a:t>correct </a:t>
            </a:r>
            <a:r>
              <a:rPr lang="en-US" dirty="0"/>
              <a:t>and </a:t>
            </a:r>
            <a:r>
              <a:rPr lang="en-US" dirty="0" smtClean="0"/>
              <a:t>most </a:t>
            </a:r>
            <a:r>
              <a:rPr lang="en-US" dirty="0"/>
              <a:t>advantageous </a:t>
            </a:r>
            <a:r>
              <a:rPr lang="en-US" dirty="0" smtClean="0"/>
              <a:t>for taxpayer?</a:t>
            </a:r>
          </a:p>
          <a:p>
            <a:pPr lvl="1"/>
            <a:r>
              <a:rPr lang="en-US" dirty="0" smtClean="0"/>
              <a:t>Are </a:t>
            </a:r>
            <a:r>
              <a:rPr lang="en-US" dirty="0"/>
              <a:t>all </a:t>
            </a:r>
            <a:r>
              <a:rPr lang="en-US" dirty="0" smtClean="0"/>
              <a:t>dependents claimed </a:t>
            </a:r>
            <a:r>
              <a:rPr lang="en-US" dirty="0"/>
              <a:t>as Qualifying Children or Qualifying Relatives as appropriate? </a:t>
            </a:r>
            <a:endParaRPr lang="en-US" dirty="0" smtClean="0"/>
          </a:p>
          <a:p>
            <a:pPr lvl="1"/>
            <a:r>
              <a:rPr lang="en-US" dirty="0" smtClean="0"/>
              <a:t>Were dependent questions (gray section) properly answered?</a:t>
            </a:r>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Review Intake Booklet</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3419516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21</a:t>
            </a:fld>
            <a:endParaRPr lang="en-US" altLang="en-US" dirty="0"/>
          </a:p>
        </p:txBody>
      </p:sp>
      <p:sp>
        <p:nvSpPr>
          <p:cNvPr id="5" name="Content Placeholder 4"/>
          <p:cNvSpPr>
            <a:spLocks noGrp="1"/>
          </p:cNvSpPr>
          <p:nvPr>
            <p:ph sz="quarter" idx="12"/>
          </p:nvPr>
        </p:nvSpPr>
        <p:spPr/>
        <p:txBody>
          <a:bodyPr>
            <a:normAutofit/>
          </a:bodyPr>
          <a:lstStyle/>
          <a:p>
            <a:r>
              <a:rPr lang="en-US" dirty="0" smtClean="0"/>
              <a:t>Part III - Income</a:t>
            </a:r>
          </a:p>
          <a:p>
            <a:pPr lvl="1"/>
            <a:r>
              <a:rPr lang="en-US" dirty="0" smtClean="0"/>
              <a:t>Tax documents match appropriate checked boxes</a:t>
            </a:r>
          </a:p>
          <a:p>
            <a:pPr lvl="1"/>
            <a:r>
              <a:rPr lang="en-US" dirty="0" smtClean="0"/>
              <a:t>All “Unsure” or unmarked boxes resolved</a:t>
            </a:r>
          </a:p>
          <a:p>
            <a:pPr lvl="1"/>
            <a:r>
              <a:rPr lang="en-US" altLang="en-US" dirty="0" smtClean="0"/>
              <a:t>All </a:t>
            </a:r>
            <a:r>
              <a:rPr lang="en-US" altLang="en-US" dirty="0"/>
              <a:t>tax </a:t>
            </a:r>
            <a:r>
              <a:rPr lang="en-US" altLang="en-US" dirty="0" smtClean="0"/>
              <a:t>documents </a:t>
            </a:r>
            <a:r>
              <a:rPr lang="en-US" altLang="en-US" dirty="0"/>
              <a:t>accounted for and </a:t>
            </a:r>
            <a:r>
              <a:rPr lang="en-US" altLang="en-US" dirty="0" smtClean="0"/>
              <a:t>entered</a:t>
            </a:r>
            <a:endParaRPr lang="en-US" altLang="en-US" dirty="0"/>
          </a:p>
          <a:p>
            <a:r>
              <a:rPr lang="en-US" dirty="0" smtClean="0"/>
              <a:t>Ask </a:t>
            </a:r>
            <a:r>
              <a:rPr lang="en-US" dirty="0"/>
              <a:t>taxpayer if there is any other income not reflected by</a:t>
            </a:r>
            <a:r>
              <a:rPr lang="en-US" dirty="0" smtClean="0"/>
              <a:t> Intake Booklet or </a:t>
            </a:r>
            <a:r>
              <a:rPr lang="en-US" dirty="0"/>
              <a:t>tax </a:t>
            </a:r>
            <a:r>
              <a:rPr lang="en-US" dirty="0" smtClean="0"/>
              <a:t>documents</a:t>
            </a:r>
            <a:endParaRPr lang="en-US" altLang="en-US" dirty="0"/>
          </a:p>
          <a:p>
            <a:pPr lvl="1"/>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Review Intake Booklet</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42090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22</a:t>
            </a:fld>
            <a:endParaRPr lang="en-US" altLang="en-US" dirty="0"/>
          </a:p>
        </p:txBody>
      </p:sp>
      <p:sp>
        <p:nvSpPr>
          <p:cNvPr id="4" name="Content Placeholder 3"/>
          <p:cNvSpPr>
            <a:spLocks noGrp="1"/>
          </p:cNvSpPr>
          <p:nvPr>
            <p:ph sz="quarter" idx="12"/>
          </p:nvPr>
        </p:nvSpPr>
        <p:spPr/>
        <p:txBody>
          <a:bodyPr>
            <a:normAutofit/>
          </a:bodyPr>
          <a:lstStyle/>
          <a:p>
            <a:r>
              <a:rPr lang="en-US" dirty="0" smtClean="0"/>
              <a:t>Part IV – Expenses</a:t>
            </a:r>
          </a:p>
          <a:p>
            <a:pPr lvl="1"/>
            <a:r>
              <a:rPr lang="en-US" altLang="en-US" dirty="0" smtClean="0"/>
              <a:t>Only qualifying expenses entered on return</a:t>
            </a:r>
          </a:p>
          <a:p>
            <a:pPr lvl="1"/>
            <a:r>
              <a:rPr lang="en-US" altLang="en-US" dirty="0" smtClean="0"/>
              <a:t>All available adjustments to income included</a:t>
            </a:r>
          </a:p>
          <a:p>
            <a:pPr lvl="1"/>
            <a:r>
              <a:rPr lang="en-US" altLang="en-US" dirty="0" smtClean="0"/>
              <a:t>Appropriate deductions (standard or itemized and/or qualified business income) used to compute taxable income</a:t>
            </a:r>
          </a:p>
          <a:p>
            <a:pPr lvl="1"/>
            <a:r>
              <a:rPr lang="en-US" altLang="en-US" dirty="0" smtClean="0"/>
              <a:t>All available credits applied to reduce total tax</a:t>
            </a:r>
          </a:p>
          <a:p>
            <a:pPr lvl="1"/>
            <a:r>
              <a:rPr lang="en-US" dirty="0" smtClean="0"/>
              <a:t>Credits make sense (EIC, </a:t>
            </a:r>
            <a:r>
              <a:rPr lang="en-US" dirty="0" err="1" smtClean="0"/>
              <a:t>AOC</a:t>
            </a:r>
            <a:r>
              <a:rPr lang="en-US" dirty="0" smtClean="0"/>
              <a:t>, CTC, etc.)</a:t>
            </a:r>
          </a:p>
          <a:p>
            <a:pPr lvl="1"/>
            <a:endParaRPr lang="en-US" altLang="en-US" dirty="0" smtClean="0"/>
          </a:p>
          <a:p>
            <a:endParaRPr lang="en-US" dirty="0"/>
          </a:p>
        </p:txBody>
      </p:sp>
      <p:sp>
        <p:nvSpPr>
          <p:cNvPr id="5" name="Title 4"/>
          <p:cNvSpPr>
            <a:spLocks noGrp="1"/>
          </p:cNvSpPr>
          <p:nvPr>
            <p:ph type="title"/>
          </p:nvPr>
        </p:nvSpPr>
        <p:spPr/>
        <p:txBody>
          <a:bodyPr/>
          <a:lstStyle/>
          <a:p>
            <a:r>
              <a:rPr lang="en-US" dirty="0" smtClean="0"/>
              <a:t>Review Intake Booklet</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4238823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23</a:t>
            </a:fld>
            <a:endParaRPr lang="en-US" altLang="en-US" dirty="0"/>
          </a:p>
        </p:txBody>
      </p:sp>
      <p:sp>
        <p:nvSpPr>
          <p:cNvPr id="5" name="Content Placeholder 4"/>
          <p:cNvSpPr>
            <a:spLocks noGrp="1"/>
          </p:cNvSpPr>
          <p:nvPr>
            <p:ph sz="quarter" idx="12"/>
          </p:nvPr>
        </p:nvSpPr>
        <p:spPr/>
        <p:txBody>
          <a:bodyPr>
            <a:normAutofit lnSpcReduction="10000"/>
          </a:bodyPr>
          <a:lstStyle/>
          <a:p>
            <a:r>
              <a:rPr lang="en-US" dirty="0" smtClean="0"/>
              <a:t>Part V – Life Events</a:t>
            </a:r>
          </a:p>
          <a:p>
            <a:pPr lvl="1"/>
            <a:r>
              <a:rPr lang="en-US" altLang="en-US" dirty="0" smtClean="0"/>
              <a:t>Confirm all events affecting return</a:t>
            </a:r>
          </a:p>
          <a:p>
            <a:pPr lvl="1"/>
            <a:r>
              <a:rPr lang="en-US" dirty="0" smtClean="0"/>
              <a:t>Pay attention to estimated tax payments</a:t>
            </a:r>
          </a:p>
          <a:p>
            <a:pPr lvl="1"/>
            <a:r>
              <a:rPr lang="en-US" dirty="0" smtClean="0"/>
              <a:t>Check for capital loss carryover</a:t>
            </a:r>
          </a:p>
          <a:p>
            <a:pPr lvl="2"/>
            <a:r>
              <a:rPr lang="en-US" altLang="en-US" dirty="0" smtClean="0"/>
              <a:t>Often least understood by taxpayers and overlooked by Counselors</a:t>
            </a:r>
          </a:p>
          <a:p>
            <a:pPr lvl="1"/>
            <a:r>
              <a:rPr lang="en-US" altLang="en-US" dirty="0" smtClean="0"/>
              <a:t>Infrequently seen items sometimes out-of-scope</a:t>
            </a:r>
          </a:p>
          <a:p>
            <a:r>
              <a:rPr lang="en-US" dirty="0" smtClean="0"/>
              <a:t>Did taxpayer receive </a:t>
            </a:r>
            <a:r>
              <a:rPr lang="en-US" dirty="0"/>
              <a:t>a letter from </a:t>
            </a:r>
            <a:r>
              <a:rPr lang="en-US" dirty="0" smtClean="0"/>
              <a:t>IRS?</a:t>
            </a:r>
            <a:endParaRPr lang="en-US" dirty="0"/>
          </a:p>
          <a:p>
            <a:pPr lvl="1"/>
            <a:endParaRPr lang="en-US" dirty="0" smtClean="0"/>
          </a:p>
        </p:txBody>
      </p:sp>
      <p:sp>
        <p:nvSpPr>
          <p:cNvPr id="2" name="Title 1"/>
          <p:cNvSpPr>
            <a:spLocks noGrp="1"/>
          </p:cNvSpPr>
          <p:nvPr>
            <p:ph type="title"/>
          </p:nvPr>
        </p:nvSpPr>
        <p:spPr/>
        <p:txBody>
          <a:bodyPr/>
          <a:lstStyle/>
          <a:p>
            <a:r>
              <a:rPr lang="en-US" dirty="0" smtClean="0"/>
              <a:t>Review Intake Booklet</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45475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24</a:t>
            </a:fld>
            <a:endParaRPr lang="en-US" altLang="en-US" dirty="0"/>
          </a:p>
        </p:txBody>
      </p:sp>
      <p:sp>
        <p:nvSpPr>
          <p:cNvPr id="4" name="Content Placeholder 3"/>
          <p:cNvSpPr>
            <a:spLocks noGrp="1"/>
          </p:cNvSpPr>
          <p:nvPr>
            <p:ph sz="quarter" idx="12"/>
          </p:nvPr>
        </p:nvSpPr>
        <p:spPr/>
        <p:txBody>
          <a:bodyPr>
            <a:normAutofit fontScale="92500"/>
          </a:bodyPr>
          <a:lstStyle/>
          <a:p>
            <a:r>
              <a:rPr lang="en-US" dirty="0" smtClean="0"/>
              <a:t>Part VI – Health Care Coverage</a:t>
            </a:r>
          </a:p>
          <a:p>
            <a:pPr lvl="1"/>
            <a:r>
              <a:rPr lang="en-US" altLang="en-US" dirty="0" smtClean="0"/>
              <a:t>Minimum essential coverage properly reflected for each person</a:t>
            </a:r>
          </a:p>
          <a:p>
            <a:pPr lvl="1"/>
            <a:r>
              <a:rPr lang="en-US" altLang="en-US" dirty="0"/>
              <a:t>A</a:t>
            </a:r>
            <a:r>
              <a:rPr lang="en-US" altLang="en-US" dirty="0" smtClean="0"/>
              <a:t>ppropriate exemptions identified and recorded on Form 8965 </a:t>
            </a:r>
          </a:p>
          <a:p>
            <a:pPr lvl="1"/>
            <a:r>
              <a:rPr lang="en-US" altLang="en-US" dirty="0" smtClean="0"/>
              <a:t>Any shared responsibility payments accurate and appropriate </a:t>
            </a:r>
          </a:p>
          <a:p>
            <a:pPr lvl="1"/>
            <a:r>
              <a:rPr lang="en-US" altLang="en-US" dirty="0" smtClean="0"/>
              <a:t>If Form 1095-A present … entered correctly for marketplace coverage</a:t>
            </a:r>
          </a:p>
          <a:p>
            <a:pPr lvl="2"/>
            <a:r>
              <a:rPr lang="en-US" altLang="en-US" dirty="0" smtClean="0"/>
              <a:t>Premium tax credits correctly reconciled, if applicable, on Form 8962</a:t>
            </a:r>
          </a:p>
          <a:p>
            <a:pPr lvl="1"/>
            <a:endParaRPr lang="en-US" altLang="en-US" dirty="0"/>
          </a:p>
        </p:txBody>
      </p:sp>
      <p:sp>
        <p:nvSpPr>
          <p:cNvPr id="5" name="Title 4"/>
          <p:cNvSpPr>
            <a:spLocks noGrp="1"/>
          </p:cNvSpPr>
          <p:nvPr>
            <p:ph type="title"/>
          </p:nvPr>
        </p:nvSpPr>
        <p:spPr/>
        <p:txBody>
          <a:bodyPr/>
          <a:lstStyle/>
          <a:p>
            <a:r>
              <a:rPr lang="en-US" dirty="0" smtClean="0"/>
              <a:t>Review Intake Booklet</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3023280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25</a:t>
            </a:fld>
            <a:endParaRPr lang="en-US" altLang="en-US" dirty="0"/>
          </a:p>
        </p:txBody>
      </p:sp>
      <p:sp>
        <p:nvSpPr>
          <p:cNvPr id="5" name="Content Placeholder 4"/>
          <p:cNvSpPr>
            <a:spLocks noGrp="1"/>
          </p:cNvSpPr>
          <p:nvPr>
            <p:ph sz="quarter" idx="12"/>
          </p:nvPr>
        </p:nvSpPr>
        <p:spPr/>
        <p:txBody>
          <a:bodyPr/>
          <a:lstStyle/>
          <a:p>
            <a:r>
              <a:rPr lang="en-US" smtClean="0"/>
              <a:t>Part VII – Additional Information</a:t>
            </a:r>
          </a:p>
          <a:p>
            <a:pPr lvl="1"/>
            <a:r>
              <a:rPr lang="en-US" smtClean="0"/>
              <a:t>Note any direct deposit/direct debit</a:t>
            </a:r>
          </a:p>
          <a:p>
            <a:pPr lvl="1"/>
            <a:r>
              <a:rPr lang="en-US" altLang="en-US" smtClean="0"/>
              <a:t>Check bank account information </a:t>
            </a:r>
            <a:endParaRPr lang="en-US" smtClean="0"/>
          </a:p>
          <a:p>
            <a:pPr lvl="1"/>
            <a:r>
              <a:rPr lang="en-US" smtClean="0"/>
              <a:t>Check notes that have been added</a:t>
            </a:r>
          </a:p>
          <a:p>
            <a:pPr lvl="1"/>
            <a:r>
              <a:rPr lang="en-US" smtClean="0"/>
              <a:t>Create additional notes if applicable</a:t>
            </a:r>
            <a:endParaRPr lang="en-US" dirty="0" smtClean="0"/>
          </a:p>
        </p:txBody>
      </p:sp>
      <p:sp>
        <p:nvSpPr>
          <p:cNvPr id="2" name="Title 1"/>
          <p:cNvSpPr>
            <a:spLocks noGrp="1"/>
          </p:cNvSpPr>
          <p:nvPr>
            <p:ph type="title"/>
          </p:nvPr>
        </p:nvSpPr>
        <p:spPr/>
        <p:txBody>
          <a:bodyPr/>
          <a:lstStyle/>
          <a:p>
            <a:r>
              <a:rPr lang="en-US" dirty="0" smtClean="0"/>
              <a:t>Review Intake Booklet</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32141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A692B1-EC55-4023-9554-854A401B5E78}" type="slidenum">
              <a:rPr lang="en-US" altLang="en-US" smtClean="0"/>
              <a:pPr/>
              <a:t>26</a:t>
            </a:fld>
            <a:endParaRPr lang="en-US" altLang="en-US" dirty="0"/>
          </a:p>
        </p:txBody>
      </p:sp>
      <p:sp>
        <p:nvSpPr>
          <p:cNvPr id="43011" name="Rectangle 3"/>
          <p:cNvSpPr>
            <a:spLocks noGrp="1" noChangeArrowheads="1"/>
          </p:cNvSpPr>
          <p:nvPr>
            <p:ph sz="quarter" idx="12"/>
          </p:nvPr>
        </p:nvSpPr>
        <p:spPr/>
        <p:txBody>
          <a:bodyPr/>
          <a:lstStyle/>
          <a:p>
            <a:pPr>
              <a:lnSpc>
                <a:spcPct val="150000"/>
              </a:lnSpc>
            </a:pPr>
            <a:r>
              <a:rPr lang="en-US" altLang="en-US" b="1" dirty="0" smtClean="0"/>
              <a:t>Quality review is more than a proofreading exercise</a:t>
            </a:r>
          </a:p>
          <a:p>
            <a:pPr>
              <a:lnSpc>
                <a:spcPct val="150000"/>
              </a:lnSpc>
            </a:pPr>
            <a:r>
              <a:rPr lang="en-US" altLang="en-US" dirty="0" smtClean="0"/>
              <a:t>QR ensures an accurate return</a:t>
            </a:r>
          </a:p>
          <a:p>
            <a:pPr>
              <a:lnSpc>
                <a:spcPct val="150000"/>
              </a:lnSpc>
            </a:pPr>
            <a:r>
              <a:rPr lang="en-US" altLang="en-US" dirty="0" smtClean="0"/>
              <a:t>QR provides the highest refund (or lowest amount due) </a:t>
            </a:r>
            <a:endParaRPr lang="en-US" altLang="en-US" dirty="0"/>
          </a:p>
        </p:txBody>
      </p:sp>
      <p:sp>
        <p:nvSpPr>
          <p:cNvPr id="28674" name="Title 3"/>
          <p:cNvSpPr>
            <a:spLocks noGrp="1"/>
          </p:cNvSpPr>
          <p:nvPr>
            <p:ph type="title"/>
          </p:nvPr>
        </p:nvSpPr>
        <p:spPr/>
        <p:txBody>
          <a:bodyPr/>
          <a:lstStyle/>
          <a:p>
            <a:r>
              <a:rPr lang="en-US" altLang="en-US" smtClean="0"/>
              <a:t>Bottom Line</a:t>
            </a:r>
            <a:endParaRPr lang="en-US" altLang="en-US" dirty="0"/>
          </a:p>
        </p:txBody>
      </p:sp>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Using the QR Print Set</a:t>
            </a:r>
            <a:endParaRPr lang="en-US" dirty="0"/>
          </a:p>
        </p:txBody>
      </p:sp>
      <p:sp>
        <p:nvSpPr>
          <p:cNvPr id="3" name="Title 2"/>
          <p:cNvSpPr>
            <a:spLocks noGrp="1"/>
          </p:cNvSpPr>
          <p:nvPr>
            <p:ph type="title"/>
          </p:nvPr>
        </p:nvSpPr>
        <p:spPr/>
        <p:txBody>
          <a:bodyPr/>
          <a:lstStyle/>
          <a:p>
            <a:r>
              <a:rPr lang="en-US" dirty="0" smtClean="0"/>
              <a:t>Conducting a Quality Review</a:t>
            </a:r>
            <a:br>
              <a:rPr lang="en-US" dirty="0" smtClean="0"/>
            </a:br>
            <a:r>
              <a:rPr lang="en-US" dirty="0" smtClean="0"/>
              <a:t>One Example</a:t>
            </a:r>
            <a:endParaRPr lang="en-US" dirty="0"/>
          </a:p>
        </p:txBody>
      </p:sp>
    </p:spTree>
    <p:extLst>
      <p:ext uri="{BB962C8B-B14F-4D97-AF65-F5344CB8AC3E}">
        <p14:creationId xmlns:p14="http://schemas.microsoft.com/office/powerpoint/2010/main" val="2315564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DA692B1-EC55-4023-9554-854A401B5E78}" type="slidenum">
              <a:rPr lang="en-US" altLang="en-US" smtClean="0"/>
              <a:pPr/>
              <a:t>28</a:t>
            </a:fld>
            <a:endParaRPr lang="en-US" altLang="en-US" dirty="0"/>
          </a:p>
        </p:txBody>
      </p:sp>
      <p:sp>
        <p:nvSpPr>
          <p:cNvPr id="12291" name="Content Placeholder 2"/>
          <p:cNvSpPr>
            <a:spLocks noGrp="1"/>
          </p:cNvSpPr>
          <p:nvPr>
            <p:ph sz="quarter" idx="12"/>
          </p:nvPr>
        </p:nvSpPr>
        <p:spPr/>
        <p:txBody>
          <a:bodyPr>
            <a:normAutofit fontScale="92500" lnSpcReduction="10000"/>
          </a:bodyPr>
          <a:lstStyle/>
          <a:p>
            <a:r>
              <a:rPr lang="en-US" altLang="en-US" dirty="0"/>
              <a:t>Methods include:</a:t>
            </a:r>
          </a:p>
          <a:p>
            <a:pPr lvl="1"/>
            <a:r>
              <a:rPr lang="en-US" altLang="en-US" dirty="0"/>
              <a:t>Reviewing the QR Print </a:t>
            </a:r>
            <a:r>
              <a:rPr lang="en-US" altLang="en-US" dirty="0" smtClean="0"/>
              <a:t>Set (recommended)</a:t>
            </a:r>
            <a:endParaRPr lang="en-US" altLang="en-US" dirty="0"/>
          </a:p>
          <a:p>
            <a:pPr lvl="1"/>
            <a:r>
              <a:rPr lang="en-US" altLang="en-US" dirty="0" smtClean="0"/>
              <a:t>Retracing </a:t>
            </a:r>
            <a:r>
              <a:rPr lang="en-US" altLang="en-US" dirty="0"/>
              <a:t>preparer’s steps</a:t>
            </a:r>
          </a:p>
          <a:p>
            <a:pPr lvl="1"/>
            <a:r>
              <a:rPr lang="en-US" altLang="en-US" dirty="0"/>
              <a:t>Reviewing Summary/Print and linking to input screens</a:t>
            </a:r>
          </a:p>
          <a:p>
            <a:r>
              <a:rPr lang="en-US" altLang="en-US" dirty="0" smtClean="0"/>
              <a:t>QR </a:t>
            </a:r>
            <a:r>
              <a:rPr lang="en-US" altLang="en-US" dirty="0"/>
              <a:t>on computer rather than printed return</a:t>
            </a:r>
          </a:p>
          <a:p>
            <a:pPr lvl="1"/>
            <a:r>
              <a:rPr lang="en-US" altLang="en-US" dirty="0"/>
              <a:t>Incomplete/missing forms are apparent</a:t>
            </a:r>
          </a:p>
          <a:p>
            <a:pPr lvl="1"/>
            <a:r>
              <a:rPr lang="en-US" altLang="en-US" dirty="0"/>
              <a:t>Ease of updating errors</a:t>
            </a:r>
          </a:p>
          <a:p>
            <a:pPr lvl="1"/>
            <a:r>
              <a:rPr lang="en-US" altLang="en-US" dirty="0"/>
              <a:t>Saves paper and ink/toner</a:t>
            </a:r>
          </a:p>
          <a:p>
            <a:pPr lvl="1"/>
            <a:endParaRPr lang="en-US" altLang="en-US" dirty="0"/>
          </a:p>
        </p:txBody>
      </p:sp>
      <p:sp>
        <p:nvSpPr>
          <p:cNvPr id="12290" name="Title 1"/>
          <p:cNvSpPr>
            <a:spLocks noGrp="1"/>
          </p:cNvSpPr>
          <p:nvPr>
            <p:ph type="title"/>
          </p:nvPr>
        </p:nvSpPr>
        <p:spPr/>
        <p:txBody>
          <a:bodyPr/>
          <a:lstStyle/>
          <a:p>
            <a:r>
              <a:rPr lang="en-US" altLang="en-US" dirty="0" smtClean="0"/>
              <a:t>Conducting a Quality Review (part 1)</a:t>
            </a:r>
            <a:endParaRPr lang="en-US" altLang="en-US" dirty="0"/>
          </a:p>
        </p:txBody>
      </p:sp>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DA692B1-EC55-4023-9554-854A401B5E78}" type="slidenum">
              <a:rPr lang="en-US" altLang="en-US" smtClean="0"/>
              <a:pPr/>
              <a:t>29</a:t>
            </a:fld>
            <a:endParaRPr lang="en-US" altLang="en-US" dirty="0"/>
          </a:p>
        </p:txBody>
      </p:sp>
      <p:sp>
        <p:nvSpPr>
          <p:cNvPr id="12291" name="Content Placeholder 2"/>
          <p:cNvSpPr>
            <a:spLocks noGrp="1"/>
          </p:cNvSpPr>
          <p:nvPr>
            <p:ph sz="quarter" idx="12"/>
          </p:nvPr>
        </p:nvSpPr>
        <p:spPr/>
        <p:txBody>
          <a:bodyPr>
            <a:normAutofit/>
          </a:bodyPr>
          <a:lstStyle/>
          <a:p>
            <a:r>
              <a:rPr lang="en-US" altLang="en-US" dirty="0"/>
              <a:t>Techniques vary from one Counselor to another</a:t>
            </a:r>
          </a:p>
          <a:p>
            <a:r>
              <a:rPr lang="en-US" altLang="en-US" dirty="0" smtClean="0"/>
              <a:t>No one-size-fits-all technique</a:t>
            </a:r>
          </a:p>
          <a:p>
            <a:r>
              <a:rPr lang="en-US" altLang="en-US" dirty="0" smtClean="0"/>
              <a:t>QR may use one or a combination depending on nature of return</a:t>
            </a:r>
          </a:p>
          <a:p>
            <a:r>
              <a:rPr lang="en-US" altLang="en-US" dirty="0" smtClean="0"/>
              <a:t>Following is an example of using the QR Print Set</a:t>
            </a:r>
            <a:endParaRPr lang="en-US" altLang="en-US" dirty="0"/>
          </a:p>
        </p:txBody>
      </p:sp>
      <p:sp>
        <p:nvSpPr>
          <p:cNvPr id="12290" name="Title 1"/>
          <p:cNvSpPr>
            <a:spLocks noGrp="1"/>
          </p:cNvSpPr>
          <p:nvPr>
            <p:ph type="title"/>
          </p:nvPr>
        </p:nvSpPr>
        <p:spPr/>
        <p:txBody>
          <a:bodyPr/>
          <a:lstStyle/>
          <a:p>
            <a:r>
              <a:rPr lang="en-US" altLang="en-US" dirty="0" smtClean="0"/>
              <a:t>Conducting a Quality Review (part 2)</a:t>
            </a:r>
            <a:endParaRPr lang="en-US" altLang="en-US" dirty="0"/>
          </a:p>
        </p:txBody>
      </p:sp>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3519892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3</a:t>
            </a:fld>
            <a:endParaRPr lang="en-US" altLang="en-US" dirty="0"/>
          </a:p>
        </p:txBody>
      </p:sp>
      <p:sp>
        <p:nvSpPr>
          <p:cNvPr id="4" name="Content Placeholder 3"/>
          <p:cNvSpPr>
            <a:spLocks noGrp="1"/>
          </p:cNvSpPr>
          <p:nvPr>
            <p:ph sz="quarter" idx="12"/>
          </p:nvPr>
        </p:nvSpPr>
        <p:spPr/>
        <p:txBody>
          <a:bodyPr>
            <a:normAutofit/>
          </a:bodyPr>
          <a:lstStyle/>
          <a:p>
            <a:r>
              <a:rPr lang="en-US" dirty="0" smtClean="0"/>
              <a:t>Volunteers will:</a:t>
            </a:r>
          </a:p>
          <a:p>
            <a:pPr lvl="1"/>
            <a:r>
              <a:rPr lang="en-US" dirty="0" smtClean="0"/>
              <a:t>Understand why quality review is important</a:t>
            </a:r>
          </a:p>
          <a:p>
            <a:pPr lvl="1"/>
            <a:r>
              <a:rPr lang="en-US" dirty="0" smtClean="0"/>
              <a:t>Explore benefits of quality review</a:t>
            </a:r>
          </a:p>
          <a:p>
            <a:pPr lvl="1"/>
            <a:r>
              <a:rPr lang="en-US" dirty="0" smtClean="0"/>
              <a:t>Review basic quality review process</a:t>
            </a:r>
          </a:p>
          <a:p>
            <a:pPr lvl="1"/>
            <a:r>
              <a:rPr lang="en-US" dirty="0"/>
              <a:t>L</a:t>
            </a:r>
            <a:r>
              <a:rPr lang="en-US" dirty="0" smtClean="0"/>
              <a:t>earn one QR technique using QR Print Set</a:t>
            </a:r>
          </a:p>
          <a:p>
            <a:pPr lvl="1"/>
            <a:r>
              <a:rPr lang="en-US" dirty="0"/>
              <a:t>R</a:t>
            </a:r>
            <a:r>
              <a:rPr lang="en-US" dirty="0" smtClean="0"/>
              <a:t>eview real life examples illustrating value of a good QR</a:t>
            </a:r>
          </a:p>
          <a:p>
            <a:pPr lvl="1"/>
            <a:r>
              <a:rPr lang="en-US" dirty="0" smtClean="0"/>
              <a:t>Discuss </a:t>
            </a:r>
            <a:r>
              <a:rPr lang="en-US" i="1" dirty="0" smtClean="0"/>
              <a:t>Gold </a:t>
            </a:r>
            <a:r>
              <a:rPr lang="en-US" i="1" dirty="0" smtClean="0"/>
              <a:t>Standards </a:t>
            </a:r>
            <a:r>
              <a:rPr lang="en-US" i="1" dirty="0" smtClean="0"/>
              <a:t>for Quality Review</a:t>
            </a:r>
          </a:p>
          <a:p>
            <a:pPr lvl="1"/>
            <a:endParaRPr lang="en-US" dirty="0" smtClean="0"/>
          </a:p>
          <a:p>
            <a:pPr lvl="1"/>
            <a:endParaRPr lang="en-US" dirty="0"/>
          </a:p>
        </p:txBody>
      </p:sp>
      <p:sp>
        <p:nvSpPr>
          <p:cNvPr id="5" name="Title 4"/>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484900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30</a:t>
            </a:fld>
            <a:endParaRPr lang="en-US" altLang="en-US" dirty="0"/>
          </a:p>
        </p:txBody>
      </p:sp>
      <p:sp>
        <p:nvSpPr>
          <p:cNvPr id="5" name="Content Placeholder 4"/>
          <p:cNvSpPr>
            <a:spLocks noGrp="1"/>
          </p:cNvSpPr>
          <p:nvPr>
            <p:ph sz="quarter" idx="12"/>
          </p:nvPr>
        </p:nvSpPr>
        <p:spPr/>
        <p:txBody>
          <a:bodyPr>
            <a:normAutofit/>
          </a:bodyPr>
          <a:lstStyle/>
          <a:p>
            <a:r>
              <a:rPr lang="en-US" dirty="0" smtClean="0"/>
              <a:t>This example uses the 2018 NTTC Workbook Core Exercise Jeremy Clark</a:t>
            </a:r>
          </a:p>
          <a:p>
            <a:pPr lvl="1"/>
            <a:r>
              <a:rPr lang="en-US" dirty="0" smtClean="0"/>
              <a:t>MFJ with 2 dependent children</a:t>
            </a:r>
          </a:p>
          <a:p>
            <a:pPr lvl="1"/>
            <a:r>
              <a:rPr lang="en-US" dirty="0" smtClean="0"/>
              <a:t>Two W-2s</a:t>
            </a:r>
          </a:p>
          <a:p>
            <a:pPr lvl="1"/>
            <a:r>
              <a:rPr lang="en-US" dirty="0" smtClean="0"/>
              <a:t>1099-DIV</a:t>
            </a:r>
          </a:p>
          <a:p>
            <a:pPr lvl="1"/>
            <a:r>
              <a:rPr lang="en-US" dirty="0" smtClean="0"/>
              <a:t>Unemployment</a:t>
            </a:r>
          </a:p>
          <a:p>
            <a:pPr lvl="1"/>
            <a:r>
              <a:rPr lang="en-US" dirty="0" smtClean="0"/>
              <a:t>Child Care Payments</a:t>
            </a:r>
          </a:p>
          <a:p>
            <a:endParaRPr lang="en-US" dirty="0"/>
          </a:p>
        </p:txBody>
      </p:sp>
      <p:sp>
        <p:nvSpPr>
          <p:cNvPr id="2" name="Title 1"/>
          <p:cNvSpPr>
            <a:spLocks noGrp="1"/>
          </p:cNvSpPr>
          <p:nvPr>
            <p:ph type="title"/>
          </p:nvPr>
        </p:nvSpPr>
        <p:spPr/>
        <p:txBody>
          <a:bodyPr>
            <a:normAutofit/>
          </a:bodyPr>
          <a:lstStyle/>
          <a:p>
            <a:r>
              <a:rPr lang="en-US" dirty="0" smtClean="0"/>
              <a:t>Return to be reviewed – Jeremy Clark</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3059003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34598" y="533400"/>
            <a:ext cx="10428802" cy="5284213"/>
          </a:xfrm>
          <a:prstGeom prst="rect">
            <a:avLst/>
          </a:prstGeom>
        </p:spPr>
      </p:pic>
      <p:sp>
        <p:nvSpPr>
          <p:cNvPr id="3" name="Rectangle 2"/>
          <p:cNvSpPr/>
          <p:nvPr/>
        </p:nvSpPr>
        <p:spPr>
          <a:xfrm>
            <a:off x="7924800" y="5867400"/>
            <a:ext cx="40386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A490CF2-FAB2-41A2-ABE5-75D902730BA0}" type="slidenum">
              <a:rPr lang="en-US" smtClean="0"/>
              <a:pPr/>
              <a:t>31</a:t>
            </a:fld>
            <a:endParaRPr lang="en-US" dirty="0"/>
          </a:p>
        </p:txBody>
      </p:sp>
      <p:sp>
        <p:nvSpPr>
          <p:cNvPr id="2" name="Title 1"/>
          <p:cNvSpPr>
            <a:spLocks noGrp="1"/>
          </p:cNvSpPr>
          <p:nvPr>
            <p:ph type="title"/>
          </p:nvPr>
        </p:nvSpPr>
        <p:spPr/>
        <p:txBody>
          <a:bodyPr>
            <a:normAutofit fontScale="90000"/>
          </a:bodyPr>
          <a:lstStyle/>
          <a:p>
            <a:r>
              <a:rPr lang="en-US" dirty="0" smtClean="0"/>
              <a:t>Quality Review Return PDF</a:t>
            </a:r>
            <a:endParaRPr lang="en-US" dirty="0"/>
          </a:p>
        </p:txBody>
      </p:sp>
      <p:sp>
        <p:nvSpPr>
          <p:cNvPr id="8" name="TextBox 7"/>
          <p:cNvSpPr txBox="1"/>
          <p:nvPr/>
        </p:nvSpPr>
        <p:spPr>
          <a:xfrm>
            <a:off x="5077894" y="5164297"/>
            <a:ext cx="3879851" cy="584775"/>
          </a:xfrm>
          <a:prstGeom prst="rect">
            <a:avLst/>
          </a:prstGeom>
          <a:noFill/>
          <a:ln w="38100">
            <a:solidFill>
              <a:srgbClr val="FF0000"/>
            </a:solidFill>
          </a:ln>
        </p:spPr>
        <p:txBody>
          <a:bodyPr wrap="square" rtlCol="0">
            <a:spAutoFit/>
          </a:bodyPr>
          <a:lstStyle/>
          <a:p>
            <a:pPr algn="ctr"/>
            <a:r>
              <a:rPr lang="en-US" sz="3200" dirty="0" smtClean="0"/>
              <a:t>Select Quality </a:t>
            </a:r>
            <a:r>
              <a:rPr lang="en-US" sz="3200" dirty="0"/>
              <a:t>Review</a:t>
            </a:r>
          </a:p>
        </p:txBody>
      </p:sp>
      <p:cxnSp>
        <p:nvCxnSpPr>
          <p:cNvPr id="12" name="Straight Arrow Connector 11"/>
          <p:cNvCxnSpPr/>
          <p:nvPr/>
        </p:nvCxnSpPr>
        <p:spPr>
          <a:xfrm>
            <a:off x="8957745" y="5486400"/>
            <a:ext cx="914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853095" y="3175506"/>
            <a:ext cx="19050" cy="8630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92288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984E94-CBDC-48D6-B06C-D8BA29E38469}" type="slidenum">
              <a:rPr lang="en-US" altLang="en-US" smtClean="0"/>
              <a:pPr/>
              <a:t>32</a:t>
            </a:fld>
            <a:endParaRPr lang="en-US" altLang="en-US" dirty="0"/>
          </a:p>
        </p:txBody>
      </p:sp>
      <p:sp>
        <p:nvSpPr>
          <p:cNvPr id="4" name="Title 3"/>
          <p:cNvSpPr>
            <a:spLocks noGrp="1"/>
          </p:cNvSpPr>
          <p:nvPr>
            <p:ph type="title"/>
          </p:nvPr>
        </p:nvSpPr>
        <p:spPr/>
        <p:txBody>
          <a:bodyPr>
            <a:normAutofit fontScale="90000"/>
          </a:bodyPr>
          <a:lstStyle/>
          <a:p>
            <a:r>
              <a:rPr lang="en-US" dirty="0" smtClean="0"/>
              <a:t>Personal Information Summary</a:t>
            </a:r>
            <a:endParaRPr lang="en-US" dirty="0"/>
          </a:p>
        </p:txBody>
      </p:sp>
      <p:pic>
        <p:nvPicPr>
          <p:cNvPr id="3" name="Picture 2"/>
          <p:cNvPicPr>
            <a:picLocks noChangeAspect="1"/>
          </p:cNvPicPr>
          <p:nvPr/>
        </p:nvPicPr>
        <p:blipFill>
          <a:blip r:embed="rId3"/>
          <a:stretch>
            <a:fillRect/>
          </a:stretch>
        </p:blipFill>
        <p:spPr>
          <a:xfrm>
            <a:off x="1847500" y="304800"/>
            <a:ext cx="9515060" cy="4267200"/>
          </a:xfrm>
          <a:prstGeom prst="rect">
            <a:avLst/>
          </a:prstGeom>
          <a:ln w="25400">
            <a:solidFill>
              <a:schemeClr val="tx1"/>
            </a:solidFill>
          </a:ln>
        </p:spPr>
      </p:pic>
      <p:sp>
        <p:nvSpPr>
          <p:cNvPr id="7" name="Rectangle 6"/>
          <p:cNvSpPr/>
          <p:nvPr/>
        </p:nvSpPr>
        <p:spPr>
          <a:xfrm>
            <a:off x="4038600" y="4876800"/>
            <a:ext cx="5091671" cy="999789"/>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Most if </a:t>
            </a:r>
            <a:r>
              <a:rPr lang="en-US" sz="2000" b="1" dirty="0" smtClean="0">
                <a:solidFill>
                  <a:schemeClr val="tx1"/>
                </a:solidFill>
              </a:rPr>
              <a:t>not all of the entries in the Personal Information Section can be verified here</a:t>
            </a:r>
            <a:endParaRPr lang="en-US" sz="2000" b="1" dirty="0">
              <a:solidFill>
                <a:schemeClr val="tx1"/>
              </a:solidFill>
            </a:endParaRPr>
          </a:p>
        </p:txBody>
      </p:sp>
      <p:sp>
        <p:nvSpPr>
          <p:cNvPr id="2" name="Footer Placeholder 1"/>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2726104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28A4C-121C-4D59-B53C-87624A25A9DE}" type="slidenum">
              <a:rPr lang="en-US" altLang="en-US" smtClean="0"/>
              <a:pPr/>
              <a:t>33</a:t>
            </a:fld>
            <a:endParaRPr lang="en-US" altLang="en-US" dirty="0"/>
          </a:p>
        </p:txBody>
      </p:sp>
      <p:sp>
        <p:nvSpPr>
          <p:cNvPr id="2" name="Title 1"/>
          <p:cNvSpPr>
            <a:spLocks noGrp="1"/>
          </p:cNvSpPr>
          <p:nvPr>
            <p:ph type="title"/>
          </p:nvPr>
        </p:nvSpPr>
        <p:spPr/>
        <p:txBody>
          <a:bodyPr>
            <a:normAutofit/>
          </a:bodyPr>
          <a:lstStyle/>
          <a:p>
            <a:r>
              <a:rPr lang="en-US" dirty="0" smtClean="0"/>
              <a:t>Listing of Forms </a:t>
            </a:r>
            <a:endParaRPr lang="en-US" dirty="0"/>
          </a:p>
        </p:txBody>
      </p:sp>
      <p:pic>
        <p:nvPicPr>
          <p:cNvPr id="5" name="Picture 4"/>
          <p:cNvPicPr>
            <a:picLocks noChangeAspect="1"/>
          </p:cNvPicPr>
          <p:nvPr/>
        </p:nvPicPr>
        <p:blipFill>
          <a:blip r:embed="rId3"/>
          <a:stretch>
            <a:fillRect/>
          </a:stretch>
        </p:blipFill>
        <p:spPr>
          <a:xfrm>
            <a:off x="2895600" y="228600"/>
            <a:ext cx="6868991" cy="4267200"/>
          </a:xfrm>
          <a:prstGeom prst="rect">
            <a:avLst/>
          </a:prstGeom>
          <a:ln w="25400">
            <a:solidFill>
              <a:schemeClr val="tx1"/>
            </a:solidFill>
          </a:ln>
        </p:spPr>
      </p:pic>
      <p:sp>
        <p:nvSpPr>
          <p:cNvPr id="6" name="Rectangle 5"/>
          <p:cNvSpPr/>
          <p:nvPr/>
        </p:nvSpPr>
        <p:spPr>
          <a:xfrm>
            <a:off x="2558195" y="4778572"/>
            <a:ext cx="7543800" cy="1143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The Quality Reviewer can get a good feel for the return here and see if the list matches the documents the taxpayer has provided</a:t>
            </a:r>
            <a:endParaRPr lang="en-US" sz="2000" b="1" dirty="0">
              <a:solidFill>
                <a:schemeClr val="tx1"/>
              </a:solidFill>
            </a:endParaRPr>
          </a:p>
        </p:txBody>
      </p:sp>
      <p:sp>
        <p:nvSpPr>
          <p:cNvPr id="7" name="Footer Placeholder 6"/>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853336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F1A0CD-F361-46C0-A14A-2143AD6DC15E}" type="slidenum">
              <a:rPr lang="en-US" altLang="en-US" smtClean="0"/>
              <a:pPr/>
              <a:t>34</a:t>
            </a:fld>
            <a:endParaRPr lang="en-US" altLang="en-US" dirty="0"/>
          </a:p>
        </p:txBody>
      </p:sp>
      <p:sp>
        <p:nvSpPr>
          <p:cNvPr id="2" name="Title 1"/>
          <p:cNvSpPr>
            <a:spLocks noGrp="1"/>
          </p:cNvSpPr>
          <p:nvPr>
            <p:ph type="title"/>
          </p:nvPr>
        </p:nvSpPr>
        <p:spPr/>
        <p:txBody>
          <a:bodyPr>
            <a:normAutofit/>
          </a:bodyPr>
          <a:lstStyle/>
          <a:p>
            <a:r>
              <a:rPr lang="en-US" dirty="0" smtClean="0"/>
              <a:t>Verify Unemployment</a:t>
            </a:r>
            <a:endParaRPr lang="en-US" dirty="0"/>
          </a:p>
        </p:txBody>
      </p:sp>
      <p:pic>
        <p:nvPicPr>
          <p:cNvPr id="8" name="Picture 7"/>
          <p:cNvPicPr>
            <a:picLocks noChangeAspect="1"/>
          </p:cNvPicPr>
          <p:nvPr/>
        </p:nvPicPr>
        <p:blipFill>
          <a:blip r:embed="rId3"/>
          <a:stretch>
            <a:fillRect/>
          </a:stretch>
        </p:blipFill>
        <p:spPr>
          <a:xfrm>
            <a:off x="2460634" y="304800"/>
            <a:ext cx="8489932" cy="4343400"/>
          </a:xfrm>
          <a:prstGeom prst="rect">
            <a:avLst/>
          </a:prstGeom>
          <a:ln w="25400">
            <a:solidFill>
              <a:schemeClr val="tx1"/>
            </a:solidFill>
          </a:ln>
        </p:spPr>
      </p:pic>
      <p:sp>
        <p:nvSpPr>
          <p:cNvPr id="9" name="Rectangle 8"/>
          <p:cNvSpPr/>
          <p:nvPr/>
        </p:nvSpPr>
        <p:spPr>
          <a:xfrm>
            <a:off x="2362200" y="3352800"/>
            <a:ext cx="8686800" cy="14478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14700" y="5013960"/>
            <a:ext cx="6781800" cy="108370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Form 1099-G will not </a:t>
            </a:r>
            <a:r>
              <a:rPr lang="en-US" sz="2000" b="1" dirty="0" smtClean="0">
                <a:solidFill>
                  <a:schemeClr val="tx1"/>
                </a:solidFill>
              </a:rPr>
              <a:t>be displayed </a:t>
            </a:r>
            <a:r>
              <a:rPr lang="en-US" sz="2000" b="1" dirty="0" smtClean="0">
                <a:solidFill>
                  <a:schemeClr val="tx1"/>
                </a:solidFill>
              </a:rPr>
              <a:t>– </a:t>
            </a:r>
            <a:r>
              <a:rPr lang="en-US" sz="2000" b="1" dirty="0" smtClean="0">
                <a:solidFill>
                  <a:schemeClr val="tx1"/>
                </a:solidFill>
              </a:rPr>
              <a:t>you </a:t>
            </a:r>
            <a:r>
              <a:rPr lang="en-US" sz="2000" b="1" dirty="0" smtClean="0">
                <a:solidFill>
                  <a:schemeClr val="tx1"/>
                </a:solidFill>
              </a:rPr>
              <a:t>can verify the information here. Social Security benefits from Form 1099-SSA </a:t>
            </a:r>
            <a:r>
              <a:rPr lang="en-US" sz="2000" b="1" dirty="0" smtClean="0">
                <a:solidFill>
                  <a:schemeClr val="tx1"/>
                </a:solidFill>
              </a:rPr>
              <a:t>are also </a:t>
            </a:r>
            <a:r>
              <a:rPr lang="en-US" sz="2000" b="1" dirty="0" smtClean="0">
                <a:solidFill>
                  <a:schemeClr val="tx1"/>
                </a:solidFill>
              </a:rPr>
              <a:t>displayed on this screen</a:t>
            </a:r>
            <a:endParaRPr lang="en-US" sz="2000" b="1" dirty="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2301502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686113" y="228600"/>
            <a:ext cx="6981825" cy="4638675"/>
          </a:xfrm>
          <a:prstGeom prst="rect">
            <a:avLst/>
          </a:prstGeom>
        </p:spPr>
      </p:pic>
      <p:sp>
        <p:nvSpPr>
          <p:cNvPr id="4" name="Slide Number Placeholder 3"/>
          <p:cNvSpPr>
            <a:spLocks noGrp="1"/>
          </p:cNvSpPr>
          <p:nvPr>
            <p:ph type="sldNum" sz="quarter" idx="12"/>
          </p:nvPr>
        </p:nvSpPr>
        <p:spPr/>
        <p:txBody>
          <a:bodyPr/>
          <a:lstStyle/>
          <a:p>
            <a:pPr>
              <a:defRPr/>
            </a:pPr>
            <a:fld id="{91F1A0CD-F361-46C0-A14A-2143AD6DC15E}" type="slidenum">
              <a:rPr lang="en-US" altLang="en-US" smtClean="0">
                <a:solidFill>
                  <a:prstClr val="black">
                    <a:tint val="75000"/>
                  </a:prstClr>
                </a:solidFill>
              </a:rPr>
              <a:pPr>
                <a:defRPr/>
              </a:pPr>
              <a:t>35</a:t>
            </a:fld>
            <a:endParaRPr lang="en-US" altLang="en-US" dirty="0">
              <a:solidFill>
                <a:prstClr val="black">
                  <a:tint val="75000"/>
                </a:prstClr>
              </a:solidFill>
            </a:endParaRPr>
          </a:p>
        </p:txBody>
      </p:sp>
      <p:sp>
        <p:nvSpPr>
          <p:cNvPr id="2" name="Title 1"/>
          <p:cNvSpPr>
            <a:spLocks noGrp="1"/>
          </p:cNvSpPr>
          <p:nvPr>
            <p:ph type="title"/>
          </p:nvPr>
        </p:nvSpPr>
        <p:spPr/>
        <p:txBody>
          <a:bodyPr/>
          <a:lstStyle/>
          <a:p>
            <a:r>
              <a:rPr lang="en-US" dirty="0" smtClean="0"/>
              <a:t>Verify W-2 information</a:t>
            </a:r>
            <a:endParaRPr lang="en-US" dirty="0"/>
          </a:p>
        </p:txBody>
      </p:sp>
      <p:sp>
        <p:nvSpPr>
          <p:cNvPr id="7" name="Rectangle 6"/>
          <p:cNvSpPr/>
          <p:nvPr/>
        </p:nvSpPr>
        <p:spPr>
          <a:xfrm>
            <a:off x="9172947" y="3242309"/>
            <a:ext cx="2561853" cy="162496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Code DD can indicate that ACA requirements have been met which should be verified</a:t>
            </a:r>
            <a:endParaRPr lang="en-US" sz="2000" b="1" dirty="0">
              <a:solidFill>
                <a:schemeClr val="tx1"/>
              </a:solidFill>
            </a:endParaRPr>
          </a:p>
        </p:txBody>
      </p:sp>
      <p:sp>
        <p:nvSpPr>
          <p:cNvPr id="8" name="Rectangle 7"/>
          <p:cNvSpPr/>
          <p:nvPr/>
        </p:nvSpPr>
        <p:spPr>
          <a:xfrm>
            <a:off x="9203427" y="990599"/>
            <a:ext cx="2607573" cy="169437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Code D may mean a retirement Savings Credit is present which should be verified</a:t>
            </a:r>
            <a:endParaRPr lang="en-US" sz="2000" b="1" dirty="0">
              <a:solidFill>
                <a:schemeClr val="tx1"/>
              </a:solidFill>
            </a:endParaRPr>
          </a:p>
        </p:txBody>
      </p:sp>
      <p:cxnSp>
        <p:nvCxnSpPr>
          <p:cNvPr id="10" name="Straight Arrow Connector 9"/>
          <p:cNvCxnSpPr>
            <a:stCxn id="8" idx="1"/>
          </p:cNvCxnSpPr>
          <p:nvPr/>
        </p:nvCxnSpPr>
        <p:spPr>
          <a:xfrm flipH="1">
            <a:off x="7337289" y="1837788"/>
            <a:ext cx="1866138" cy="4482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7337288" y="2684977"/>
            <a:ext cx="1866139" cy="120503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832590" y="5105400"/>
            <a:ext cx="2803499" cy="914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Does the address match the taxpayer’s W-2?</a:t>
            </a:r>
            <a:endParaRPr lang="en-US" sz="2000" b="1" dirty="0">
              <a:solidFill>
                <a:schemeClr val="tx1"/>
              </a:solidFill>
            </a:endParaRPr>
          </a:p>
        </p:txBody>
      </p:sp>
      <p:cxnSp>
        <p:nvCxnSpPr>
          <p:cNvPr id="9" name="Straight Arrow Connector 8"/>
          <p:cNvCxnSpPr>
            <a:stCxn id="5" idx="0"/>
          </p:cNvCxnSpPr>
          <p:nvPr/>
        </p:nvCxnSpPr>
        <p:spPr>
          <a:xfrm flipH="1" flipV="1">
            <a:off x="2670792" y="2861432"/>
            <a:ext cx="563548" cy="2243968"/>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Footer Placeholder 16"/>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3048911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F1A0CD-F361-46C0-A14A-2143AD6DC15E}" type="slidenum">
              <a:rPr lang="en-US" altLang="en-US" smtClean="0">
                <a:solidFill>
                  <a:prstClr val="black">
                    <a:tint val="75000"/>
                  </a:prstClr>
                </a:solidFill>
              </a:rPr>
              <a:pPr>
                <a:defRPr/>
              </a:pPr>
              <a:t>36</a:t>
            </a:fld>
            <a:endParaRPr lang="en-US" altLang="en-US" dirty="0">
              <a:solidFill>
                <a:prstClr val="black">
                  <a:tint val="75000"/>
                </a:prstClr>
              </a:solidFill>
            </a:endParaRPr>
          </a:p>
        </p:txBody>
      </p:sp>
      <p:sp>
        <p:nvSpPr>
          <p:cNvPr id="2" name="Title 1"/>
          <p:cNvSpPr>
            <a:spLocks noGrp="1"/>
          </p:cNvSpPr>
          <p:nvPr>
            <p:ph type="title"/>
          </p:nvPr>
        </p:nvSpPr>
        <p:spPr/>
        <p:txBody>
          <a:bodyPr/>
          <a:lstStyle/>
          <a:p>
            <a:r>
              <a:rPr lang="en-US" dirty="0" smtClean="0"/>
              <a:t>Verify W-2 information</a:t>
            </a:r>
            <a:endParaRPr lang="en-US" dirty="0"/>
          </a:p>
        </p:txBody>
      </p:sp>
      <p:pic>
        <p:nvPicPr>
          <p:cNvPr id="7" name="Picture 6"/>
          <p:cNvPicPr>
            <a:picLocks noChangeAspect="1"/>
          </p:cNvPicPr>
          <p:nvPr/>
        </p:nvPicPr>
        <p:blipFill>
          <a:blip r:embed="rId3"/>
          <a:stretch>
            <a:fillRect/>
          </a:stretch>
        </p:blipFill>
        <p:spPr>
          <a:xfrm>
            <a:off x="1727548" y="279748"/>
            <a:ext cx="7019925" cy="4733925"/>
          </a:xfrm>
          <a:prstGeom prst="rect">
            <a:avLst/>
          </a:prstGeom>
        </p:spPr>
      </p:pic>
      <p:sp>
        <p:nvSpPr>
          <p:cNvPr id="5" name="Footer Placeholder 4"/>
          <p:cNvSpPr>
            <a:spLocks noGrp="1"/>
          </p:cNvSpPr>
          <p:nvPr>
            <p:ph type="ftr" sz="quarter" idx="11"/>
          </p:nvPr>
        </p:nvSpPr>
        <p:spPr/>
        <p:txBody>
          <a:bodyPr/>
          <a:lstStyle/>
          <a:p>
            <a:pPr>
              <a:defRPr/>
            </a:pPr>
            <a:r>
              <a:rPr lang="en-US" smtClean="0"/>
              <a:t>NTTC Training – TY2018</a:t>
            </a:r>
            <a:endParaRPr lang="en-US" dirty="0"/>
          </a:p>
        </p:txBody>
      </p:sp>
      <p:sp>
        <p:nvSpPr>
          <p:cNvPr id="6" name="Rectangle 5"/>
          <p:cNvSpPr/>
          <p:nvPr/>
        </p:nvSpPr>
        <p:spPr>
          <a:xfrm>
            <a:off x="9067800" y="990600"/>
            <a:ext cx="2803499" cy="16002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Second W-2 – again review all information matches paper document</a:t>
            </a:r>
            <a:endParaRPr lang="en-US" sz="2000" b="1" dirty="0">
              <a:solidFill>
                <a:schemeClr val="tx1"/>
              </a:solidFill>
            </a:endParaRPr>
          </a:p>
        </p:txBody>
      </p:sp>
    </p:spTree>
    <p:extLst>
      <p:ext uri="{BB962C8B-B14F-4D97-AF65-F5344CB8AC3E}">
        <p14:creationId xmlns:p14="http://schemas.microsoft.com/office/powerpoint/2010/main" val="813740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753352" y="5143500"/>
            <a:ext cx="2478881"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p:txBody>
          <a:bodyPr/>
          <a:lstStyle/>
          <a:p>
            <a:fld id="{AB64056A-C7CD-46E6-81B7-1E41162DBBA8}" type="slidenum">
              <a:rPr lang="en-US" altLang="en-US" smtClean="0"/>
              <a:pPr/>
              <a:t>37</a:t>
            </a:fld>
            <a:endParaRPr lang="en-US" altLang="en-US" dirty="0"/>
          </a:p>
        </p:txBody>
      </p:sp>
      <p:sp>
        <p:nvSpPr>
          <p:cNvPr id="4" name="Title 3"/>
          <p:cNvSpPr>
            <a:spLocks noGrp="1"/>
          </p:cNvSpPr>
          <p:nvPr>
            <p:ph type="title"/>
          </p:nvPr>
        </p:nvSpPr>
        <p:spPr/>
        <p:txBody>
          <a:bodyPr>
            <a:normAutofit/>
          </a:bodyPr>
          <a:lstStyle/>
          <a:p>
            <a:r>
              <a:rPr lang="en-US" dirty="0" smtClean="0"/>
              <a:t>Review Form 1040</a:t>
            </a:r>
            <a:endParaRPr lang="en-US" dirty="0"/>
          </a:p>
        </p:txBody>
      </p:sp>
      <p:pic>
        <p:nvPicPr>
          <p:cNvPr id="11" name="Picture 10"/>
          <p:cNvPicPr>
            <a:picLocks noChangeAspect="1"/>
          </p:cNvPicPr>
          <p:nvPr/>
        </p:nvPicPr>
        <p:blipFill>
          <a:blip r:embed="rId3"/>
          <a:stretch>
            <a:fillRect/>
          </a:stretch>
        </p:blipFill>
        <p:spPr>
          <a:xfrm>
            <a:off x="2866253" y="258248"/>
            <a:ext cx="7153275" cy="4724400"/>
          </a:xfrm>
          <a:prstGeom prst="rect">
            <a:avLst/>
          </a:prstGeom>
        </p:spPr>
      </p:pic>
      <p:sp>
        <p:nvSpPr>
          <p:cNvPr id="2" name="Rectangle 1"/>
          <p:cNvSpPr/>
          <p:nvPr/>
        </p:nvSpPr>
        <p:spPr>
          <a:xfrm>
            <a:off x="6629400" y="3581400"/>
            <a:ext cx="3276600" cy="762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705600" y="5439848"/>
            <a:ext cx="3276600" cy="533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Verify occupations and IPPIN</a:t>
            </a:r>
            <a:endParaRPr lang="en-US" sz="2000" b="1" dirty="0">
              <a:solidFill>
                <a:schemeClr val="tx1"/>
              </a:solidFill>
            </a:endParaRPr>
          </a:p>
        </p:txBody>
      </p:sp>
      <p:cxnSp>
        <p:nvCxnSpPr>
          <p:cNvPr id="8" name="Straight Arrow Connector 7"/>
          <p:cNvCxnSpPr/>
          <p:nvPr/>
        </p:nvCxnSpPr>
        <p:spPr>
          <a:xfrm flipH="1" flipV="1">
            <a:off x="7753352" y="4058691"/>
            <a:ext cx="476248" cy="135788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9353552" y="4149473"/>
            <a:ext cx="36904" cy="12950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8267700" y="1524000"/>
            <a:ext cx="1714500" cy="457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0232233" y="1219200"/>
            <a:ext cx="1654967" cy="13716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Healthcare Section needs review</a:t>
            </a:r>
            <a:endParaRPr lang="en-US" sz="2000" b="1" dirty="0">
              <a:solidFill>
                <a:schemeClr val="tx1"/>
              </a:solidFill>
            </a:endParaRPr>
          </a:p>
        </p:txBody>
      </p:sp>
      <p:sp>
        <p:nvSpPr>
          <p:cNvPr id="21" name="Rectangle 20"/>
          <p:cNvSpPr/>
          <p:nvPr/>
        </p:nvSpPr>
        <p:spPr>
          <a:xfrm>
            <a:off x="1393809" y="914400"/>
            <a:ext cx="1337611" cy="18288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Can verify some check boxes here</a:t>
            </a:r>
            <a:endParaRPr lang="en-US" sz="2000" b="1" dirty="0">
              <a:solidFill>
                <a:schemeClr val="tx1"/>
              </a:solidFill>
            </a:endParaRPr>
          </a:p>
        </p:txBody>
      </p:sp>
      <p:cxnSp>
        <p:nvCxnSpPr>
          <p:cNvPr id="23" name="Straight Arrow Connector 22"/>
          <p:cNvCxnSpPr/>
          <p:nvPr/>
        </p:nvCxnSpPr>
        <p:spPr>
          <a:xfrm>
            <a:off x="2731420" y="1219200"/>
            <a:ext cx="1383380" cy="762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731420" y="1828800"/>
            <a:ext cx="545180" cy="4275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Footer Placeholder 29"/>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73050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B64056A-C7CD-46E6-81B7-1E41162DBBA8}" type="slidenum">
              <a:rPr lang="en-US" altLang="en-US" smtClean="0"/>
              <a:pPr/>
              <a:t>38</a:t>
            </a:fld>
            <a:endParaRPr lang="en-US" altLang="en-US" dirty="0"/>
          </a:p>
        </p:txBody>
      </p:sp>
      <p:sp>
        <p:nvSpPr>
          <p:cNvPr id="2" name="Title 1"/>
          <p:cNvSpPr>
            <a:spLocks noGrp="1"/>
          </p:cNvSpPr>
          <p:nvPr>
            <p:ph type="title"/>
          </p:nvPr>
        </p:nvSpPr>
        <p:spPr>
          <a:xfrm rot="16200000">
            <a:off x="-2255517" y="2369820"/>
            <a:ext cx="5730240" cy="1143000"/>
          </a:xfrm>
        </p:spPr>
        <p:txBody>
          <a:bodyPr/>
          <a:lstStyle/>
          <a:p>
            <a:r>
              <a:rPr lang="en-US" dirty="0" smtClean="0"/>
              <a:t>Page 2 of Form 1040</a:t>
            </a:r>
            <a:endParaRPr lang="en-US" dirty="0"/>
          </a:p>
        </p:txBody>
      </p:sp>
      <p:pic>
        <p:nvPicPr>
          <p:cNvPr id="11" name="Picture 10"/>
          <p:cNvPicPr>
            <a:picLocks noChangeAspect="1"/>
          </p:cNvPicPr>
          <p:nvPr/>
        </p:nvPicPr>
        <p:blipFill>
          <a:blip r:embed="rId3"/>
          <a:stretch>
            <a:fillRect/>
          </a:stretch>
        </p:blipFill>
        <p:spPr>
          <a:xfrm>
            <a:off x="2743200" y="0"/>
            <a:ext cx="7153275" cy="4724400"/>
          </a:xfrm>
          <a:prstGeom prst="rect">
            <a:avLst/>
          </a:prstGeom>
        </p:spPr>
      </p:pic>
      <p:sp>
        <p:nvSpPr>
          <p:cNvPr id="3" name="Rectangle 2"/>
          <p:cNvSpPr/>
          <p:nvPr/>
        </p:nvSpPr>
        <p:spPr>
          <a:xfrm>
            <a:off x="3886200" y="3657600"/>
            <a:ext cx="4343400" cy="4572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048000" y="4800600"/>
            <a:ext cx="7543800" cy="914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For many of our taxpayers most if not all of their income (wages, pensions, Social Security, Interest, and Dividends) will be shown here</a:t>
            </a:r>
            <a:endParaRPr lang="en-US" sz="2000" b="1" dirty="0">
              <a:solidFill>
                <a:schemeClr val="tx1"/>
              </a:solidFill>
            </a:endParaRPr>
          </a:p>
        </p:txBody>
      </p:sp>
      <p:sp>
        <p:nvSpPr>
          <p:cNvPr id="6" name="Rectangle 5"/>
          <p:cNvSpPr/>
          <p:nvPr/>
        </p:nvSpPr>
        <p:spPr>
          <a:xfrm flipH="1">
            <a:off x="10363198" y="3467100"/>
            <a:ext cx="1524001" cy="9525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Verify Bank Information</a:t>
            </a:r>
            <a:endParaRPr lang="en-US" sz="2000" b="1" dirty="0">
              <a:solidFill>
                <a:schemeClr val="tx1"/>
              </a:solidFill>
            </a:endParaRPr>
          </a:p>
        </p:txBody>
      </p:sp>
      <p:cxnSp>
        <p:nvCxnSpPr>
          <p:cNvPr id="8" name="Straight Arrow Connector 7"/>
          <p:cNvCxnSpPr>
            <a:stCxn id="6" idx="3"/>
          </p:cNvCxnSpPr>
          <p:nvPr/>
        </p:nvCxnSpPr>
        <p:spPr>
          <a:xfrm flipH="1">
            <a:off x="8077200" y="3943350"/>
            <a:ext cx="2285998" cy="190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0058400" y="762000"/>
            <a:ext cx="1981199" cy="16383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Do the CTC and ACTC look correct for two children under age 17?</a:t>
            </a:r>
            <a:endParaRPr lang="en-US" sz="2000" b="1" dirty="0">
              <a:solidFill>
                <a:schemeClr val="tx1"/>
              </a:solidFill>
            </a:endParaRPr>
          </a:p>
        </p:txBody>
      </p:sp>
      <p:cxnSp>
        <p:nvCxnSpPr>
          <p:cNvPr id="15" name="Straight Arrow Connector 14"/>
          <p:cNvCxnSpPr/>
          <p:nvPr/>
        </p:nvCxnSpPr>
        <p:spPr>
          <a:xfrm flipH="1">
            <a:off x="6319837" y="1257300"/>
            <a:ext cx="3738563" cy="9810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7010400" y="1257300"/>
            <a:ext cx="3048000" cy="17526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443038" y="849630"/>
            <a:ext cx="1300162" cy="138874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Is the Standard Deduction correct?</a:t>
            </a:r>
            <a:endParaRPr lang="en-US" sz="2000" b="1" dirty="0">
              <a:solidFill>
                <a:schemeClr val="tx1"/>
              </a:solidFill>
            </a:endParaRPr>
          </a:p>
        </p:txBody>
      </p:sp>
      <p:sp>
        <p:nvSpPr>
          <p:cNvPr id="25" name="Footer Placeholder 24"/>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495267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39</a:t>
            </a:fld>
            <a:endParaRPr lang="en-US" altLang="en-US" dirty="0"/>
          </a:p>
        </p:txBody>
      </p:sp>
      <p:sp>
        <p:nvSpPr>
          <p:cNvPr id="5" name="Content Placeholder 4"/>
          <p:cNvSpPr>
            <a:spLocks noGrp="1"/>
          </p:cNvSpPr>
          <p:nvPr>
            <p:ph sz="quarter" idx="12"/>
          </p:nvPr>
        </p:nvSpPr>
        <p:spPr/>
        <p:txBody>
          <a:bodyPr>
            <a:normAutofit fontScale="92500"/>
          </a:bodyPr>
          <a:lstStyle/>
          <a:p>
            <a:r>
              <a:rPr lang="en-US" smtClean="0"/>
              <a:t>Schedule 1 – Additional Income and Adjustment to Income</a:t>
            </a:r>
          </a:p>
          <a:p>
            <a:r>
              <a:rPr lang="en-US" smtClean="0"/>
              <a:t>Schedule 2 – Tax</a:t>
            </a:r>
          </a:p>
          <a:p>
            <a:r>
              <a:rPr lang="en-US" smtClean="0"/>
              <a:t>Schedule 3 – Nonrefundable Credits</a:t>
            </a:r>
          </a:p>
          <a:p>
            <a:r>
              <a:rPr lang="en-US" smtClean="0"/>
              <a:t>Schedule 4 – Other taxes</a:t>
            </a:r>
          </a:p>
          <a:p>
            <a:r>
              <a:rPr lang="en-US" smtClean="0"/>
              <a:t>Schedule 5 – Other Payments and Refundable Credits</a:t>
            </a:r>
          </a:p>
          <a:p>
            <a:r>
              <a:rPr lang="en-US" smtClean="0"/>
              <a:t>Schedule 6 – Foreign Address and Third Party Designee</a:t>
            </a:r>
          </a:p>
          <a:p>
            <a:pPr lvl="1"/>
            <a:endParaRPr lang="en-US" dirty="0"/>
          </a:p>
        </p:txBody>
      </p:sp>
      <p:sp>
        <p:nvSpPr>
          <p:cNvPr id="2" name="Title 1"/>
          <p:cNvSpPr>
            <a:spLocks noGrp="1"/>
          </p:cNvSpPr>
          <p:nvPr>
            <p:ph type="title"/>
          </p:nvPr>
        </p:nvSpPr>
        <p:spPr/>
        <p:txBody>
          <a:bodyPr>
            <a:normAutofit/>
          </a:bodyPr>
          <a:lstStyle/>
          <a:p>
            <a:r>
              <a:rPr lang="en-US" dirty="0" smtClean="0"/>
              <a:t>Review Form 1040 Numbered Schedules</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6196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subTitle" idx="1"/>
          </p:nvPr>
        </p:nvSpPr>
        <p:spPr/>
        <p:txBody>
          <a:bodyPr/>
          <a:lstStyle/>
          <a:p>
            <a:r>
              <a:rPr lang="en-US" sz="5400" dirty="0"/>
              <a:t>Accuracy is Job #1</a:t>
            </a:r>
          </a:p>
          <a:p>
            <a:endParaRPr lang="en-US" altLang="en-US" dirty="0"/>
          </a:p>
        </p:txBody>
      </p:sp>
      <p:sp>
        <p:nvSpPr>
          <p:cNvPr id="3074" name="Rectangle 9"/>
          <p:cNvSpPr>
            <a:spLocks noGrp="1" noChangeArrowheads="1"/>
          </p:cNvSpPr>
          <p:nvPr>
            <p:ph type="title"/>
          </p:nvPr>
        </p:nvSpPr>
        <p:spPr/>
        <p:txBody>
          <a:bodyPr/>
          <a:lstStyle/>
          <a:p>
            <a:r>
              <a:rPr lang="en-US" altLang="en-US" dirty="0" smtClean="0"/>
              <a:t>Principles of Quality Review</a:t>
            </a:r>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399" y="2362200"/>
            <a:ext cx="4185267" cy="3191558"/>
          </a:xfrm>
          <a:prstGeom prst="rect">
            <a:avLst/>
          </a:prstGeom>
        </p:spPr>
      </p:pic>
    </p:spTree>
    <p:extLst>
      <p:ext uri="{BB962C8B-B14F-4D97-AF65-F5344CB8AC3E}">
        <p14:creationId xmlns:p14="http://schemas.microsoft.com/office/powerpoint/2010/main" val="2393789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524750" y="5257800"/>
            <a:ext cx="2857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40</a:t>
            </a:fld>
            <a:endParaRPr lang="en-US" altLang="en-US" dirty="0"/>
          </a:p>
        </p:txBody>
      </p:sp>
      <p:sp>
        <p:nvSpPr>
          <p:cNvPr id="2" name="Title 1"/>
          <p:cNvSpPr>
            <a:spLocks noGrp="1"/>
          </p:cNvSpPr>
          <p:nvPr>
            <p:ph type="title"/>
          </p:nvPr>
        </p:nvSpPr>
        <p:spPr/>
        <p:txBody>
          <a:bodyPr/>
          <a:lstStyle/>
          <a:p>
            <a:r>
              <a:rPr lang="en-US" dirty="0" smtClean="0"/>
              <a:t>Review Schedule 1 </a:t>
            </a:r>
            <a:endParaRPr lang="en-US" dirty="0"/>
          </a:p>
        </p:txBody>
      </p:sp>
      <p:pic>
        <p:nvPicPr>
          <p:cNvPr id="5" name="Picture 4"/>
          <p:cNvPicPr>
            <a:picLocks noChangeAspect="1"/>
          </p:cNvPicPr>
          <p:nvPr/>
        </p:nvPicPr>
        <p:blipFill>
          <a:blip r:embed="rId3"/>
          <a:stretch>
            <a:fillRect/>
          </a:stretch>
        </p:blipFill>
        <p:spPr>
          <a:xfrm>
            <a:off x="2590800" y="180975"/>
            <a:ext cx="6972300" cy="5686425"/>
          </a:xfrm>
          <a:prstGeom prst="rect">
            <a:avLst/>
          </a:prstGeom>
        </p:spPr>
      </p:pic>
      <p:cxnSp>
        <p:nvCxnSpPr>
          <p:cNvPr id="10" name="Straight Arrow Connector 9"/>
          <p:cNvCxnSpPr/>
          <p:nvPr/>
        </p:nvCxnSpPr>
        <p:spPr>
          <a:xfrm flipH="1">
            <a:off x="9677400" y="1828800"/>
            <a:ext cx="914400" cy="0"/>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9677400" y="2743200"/>
            <a:ext cx="914400" cy="0"/>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9124950" y="3848757"/>
            <a:ext cx="2514600" cy="163151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Verify other income items and any adjustments (Note line numbers are the same as old 1040) </a:t>
            </a:r>
            <a:endParaRPr lang="en-US" sz="2000" b="1" dirty="0">
              <a:solidFill>
                <a:schemeClr val="tx1"/>
              </a:solidFill>
            </a:endParaRPr>
          </a:p>
        </p:txBody>
      </p:sp>
      <p:sp>
        <p:nvSpPr>
          <p:cNvPr id="15" name="Rectangle 14"/>
          <p:cNvSpPr/>
          <p:nvPr/>
        </p:nvSpPr>
        <p:spPr>
          <a:xfrm>
            <a:off x="1524000" y="3962400"/>
            <a:ext cx="1752600" cy="20383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Lines 23,27,30,32, and 33 are most common and line 29 is now in scope </a:t>
            </a:r>
            <a:endParaRPr lang="en-US" sz="2000" b="1" dirty="0">
              <a:solidFill>
                <a:schemeClr val="tx1"/>
              </a:solidFill>
            </a:endParaRPr>
          </a:p>
        </p:txBody>
      </p:sp>
      <p:sp>
        <p:nvSpPr>
          <p:cNvPr id="16" name="Footer Placeholder 15"/>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20955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64056A-C7CD-46E6-81B7-1E41162DBBA8}" type="slidenum">
              <a:rPr lang="en-US" altLang="en-US" smtClean="0"/>
              <a:pPr/>
              <a:t>41</a:t>
            </a:fld>
            <a:endParaRPr lang="en-US" altLang="en-US" dirty="0"/>
          </a:p>
        </p:txBody>
      </p:sp>
      <p:sp>
        <p:nvSpPr>
          <p:cNvPr id="2" name="Title 1"/>
          <p:cNvSpPr>
            <a:spLocks noGrp="1"/>
          </p:cNvSpPr>
          <p:nvPr>
            <p:ph type="title"/>
          </p:nvPr>
        </p:nvSpPr>
        <p:spPr/>
        <p:txBody>
          <a:bodyPr/>
          <a:lstStyle/>
          <a:p>
            <a:r>
              <a:rPr lang="en-US" dirty="0" smtClean="0"/>
              <a:t>Review Schedules 2 &amp; 3</a:t>
            </a:r>
            <a:endParaRPr lang="en-US" dirty="0"/>
          </a:p>
        </p:txBody>
      </p:sp>
      <p:pic>
        <p:nvPicPr>
          <p:cNvPr id="5" name="Picture 4"/>
          <p:cNvPicPr>
            <a:picLocks noChangeAspect="1"/>
          </p:cNvPicPr>
          <p:nvPr/>
        </p:nvPicPr>
        <p:blipFill>
          <a:blip r:embed="rId3"/>
          <a:stretch>
            <a:fillRect/>
          </a:stretch>
        </p:blipFill>
        <p:spPr>
          <a:xfrm>
            <a:off x="2590800" y="457200"/>
            <a:ext cx="6962775" cy="3219450"/>
          </a:xfrm>
          <a:prstGeom prst="rect">
            <a:avLst/>
          </a:prstGeom>
        </p:spPr>
      </p:pic>
      <p:cxnSp>
        <p:nvCxnSpPr>
          <p:cNvPr id="10" name="Straight Arrow Connector 9"/>
          <p:cNvCxnSpPr/>
          <p:nvPr/>
        </p:nvCxnSpPr>
        <p:spPr>
          <a:xfrm flipH="1">
            <a:off x="9553576" y="2514600"/>
            <a:ext cx="82867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9568816" y="2667000"/>
            <a:ext cx="82867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9568816" y="2971800"/>
            <a:ext cx="82867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9906000" y="609600"/>
            <a:ext cx="1981200" cy="1295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One Marketplace ACA Issue can be </a:t>
            </a:r>
            <a:r>
              <a:rPr lang="en-US" sz="2000" b="1" dirty="0" smtClean="0">
                <a:solidFill>
                  <a:schemeClr val="tx1"/>
                </a:solidFill>
              </a:rPr>
              <a:t>verified here</a:t>
            </a:r>
            <a:endParaRPr lang="en-US" sz="2000" b="1" dirty="0">
              <a:solidFill>
                <a:schemeClr val="tx1"/>
              </a:solidFill>
            </a:endParaRPr>
          </a:p>
        </p:txBody>
      </p:sp>
      <p:cxnSp>
        <p:nvCxnSpPr>
          <p:cNvPr id="16" name="Straight Arrow Connector 15"/>
          <p:cNvCxnSpPr/>
          <p:nvPr/>
        </p:nvCxnSpPr>
        <p:spPr>
          <a:xfrm flipH="1">
            <a:off x="9077326" y="1447800"/>
            <a:ext cx="82867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721598" y="4427219"/>
            <a:ext cx="6191250" cy="120396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Do non-refundable credits agree with taxpayer documents and situation? (Note </a:t>
            </a:r>
            <a:r>
              <a:rPr lang="en-US" sz="2000" b="1" dirty="0" smtClean="0">
                <a:solidFill>
                  <a:schemeClr val="tx1"/>
                </a:solidFill>
              </a:rPr>
              <a:t>one </a:t>
            </a:r>
            <a:r>
              <a:rPr lang="en-US" sz="2000" b="1" dirty="0" smtClean="0">
                <a:solidFill>
                  <a:schemeClr val="tx1"/>
                </a:solidFill>
              </a:rPr>
              <a:t>non-refundable credits </a:t>
            </a:r>
            <a:r>
              <a:rPr lang="en-US" sz="2000" b="1" dirty="0" smtClean="0">
                <a:solidFill>
                  <a:schemeClr val="tx1"/>
                </a:solidFill>
              </a:rPr>
              <a:t>(CTC</a:t>
            </a:r>
            <a:r>
              <a:rPr lang="en-US" sz="2000" b="1" dirty="0" smtClean="0">
                <a:solidFill>
                  <a:schemeClr val="tx1"/>
                </a:solidFill>
              </a:rPr>
              <a:t>) </a:t>
            </a:r>
            <a:r>
              <a:rPr lang="en-US" sz="2000" b="1" dirty="0" smtClean="0">
                <a:solidFill>
                  <a:schemeClr val="tx1"/>
                </a:solidFill>
              </a:rPr>
              <a:t>is </a:t>
            </a:r>
            <a:r>
              <a:rPr lang="en-US" sz="2000" b="1" dirty="0" smtClean="0">
                <a:solidFill>
                  <a:schemeClr val="tx1"/>
                </a:solidFill>
              </a:rPr>
              <a:t>shown on page 2 of the 1040)</a:t>
            </a:r>
            <a:endParaRPr lang="en-US" sz="2000" b="1" dirty="0">
              <a:solidFill>
                <a:schemeClr val="tx1"/>
              </a:solidFill>
            </a:endParaRPr>
          </a:p>
        </p:txBody>
      </p:sp>
      <p:sp>
        <p:nvSpPr>
          <p:cNvPr id="18" name="Footer Placeholder 17"/>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4115111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24750" y="5257800"/>
            <a:ext cx="2857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42</a:t>
            </a:fld>
            <a:endParaRPr lang="en-US" altLang="en-US" dirty="0"/>
          </a:p>
        </p:txBody>
      </p:sp>
      <p:sp>
        <p:nvSpPr>
          <p:cNvPr id="2" name="Title 1"/>
          <p:cNvSpPr>
            <a:spLocks noGrp="1"/>
          </p:cNvSpPr>
          <p:nvPr>
            <p:ph type="title"/>
          </p:nvPr>
        </p:nvSpPr>
        <p:spPr/>
        <p:txBody>
          <a:bodyPr/>
          <a:lstStyle/>
          <a:p>
            <a:r>
              <a:rPr lang="en-US" dirty="0" smtClean="0"/>
              <a:t>Review Schedule 4 </a:t>
            </a:r>
            <a:endParaRPr lang="en-US" dirty="0"/>
          </a:p>
        </p:txBody>
      </p:sp>
      <p:pic>
        <p:nvPicPr>
          <p:cNvPr id="5" name="Picture 4"/>
          <p:cNvPicPr>
            <a:picLocks noChangeAspect="1"/>
          </p:cNvPicPr>
          <p:nvPr/>
        </p:nvPicPr>
        <p:blipFill>
          <a:blip r:embed="rId3"/>
          <a:stretch>
            <a:fillRect/>
          </a:stretch>
        </p:blipFill>
        <p:spPr>
          <a:xfrm>
            <a:off x="2590800" y="590550"/>
            <a:ext cx="6972300" cy="3314700"/>
          </a:xfrm>
          <a:prstGeom prst="rect">
            <a:avLst/>
          </a:prstGeom>
        </p:spPr>
      </p:pic>
      <p:cxnSp>
        <p:nvCxnSpPr>
          <p:cNvPr id="10" name="Straight Arrow Connector 9"/>
          <p:cNvCxnSpPr/>
          <p:nvPr/>
        </p:nvCxnSpPr>
        <p:spPr>
          <a:xfrm flipH="1">
            <a:off x="9563100" y="2895600"/>
            <a:ext cx="9525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0500356" y="2324100"/>
            <a:ext cx="1386844" cy="11811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Janice had no MEC or exemption</a:t>
            </a:r>
            <a:endParaRPr lang="en-US" sz="2000" b="1" dirty="0">
              <a:solidFill>
                <a:schemeClr val="tx1"/>
              </a:solidFill>
            </a:endParaRPr>
          </a:p>
        </p:txBody>
      </p:sp>
      <p:sp>
        <p:nvSpPr>
          <p:cNvPr id="14" name="Rectangle 13"/>
          <p:cNvSpPr/>
          <p:nvPr/>
        </p:nvSpPr>
        <p:spPr>
          <a:xfrm>
            <a:off x="5029200" y="4267200"/>
            <a:ext cx="2286000" cy="914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Lines 57 and 59 are most common</a:t>
            </a:r>
            <a:endParaRPr lang="en-US" sz="2000" b="1" dirty="0">
              <a:solidFill>
                <a:schemeClr val="tx1"/>
              </a:solidFill>
            </a:endParaRPr>
          </a:p>
        </p:txBody>
      </p:sp>
      <p:sp>
        <p:nvSpPr>
          <p:cNvPr id="15" name="Footer Placeholder 14"/>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4126944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24750" y="5257800"/>
            <a:ext cx="2857500" cy="7429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43</a:t>
            </a:fld>
            <a:endParaRPr lang="en-US" altLang="en-US" dirty="0"/>
          </a:p>
        </p:txBody>
      </p:sp>
      <p:sp>
        <p:nvSpPr>
          <p:cNvPr id="2" name="Title 1"/>
          <p:cNvSpPr>
            <a:spLocks noGrp="1"/>
          </p:cNvSpPr>
          <p:nvPr>
            <p:ph type="title"/>
          </p:nvPr>
        </p:nvSpPr>
        <p:spPr/>
        <p:txBody>
          <a:bodyPr/>
          <a:lstStyle/>
          <a:p>
            <a:r>
              <a:rPr lang="en-US" dirty="0" smtClean="0"/>
              <a:t>Review Schedule </a:t>
            </a:r>
            <a:r>
              <a:rPr lang="en-US" dirty="0"/>
              <a:t>5</a:t>
            </a:r>
          </a:p>
        </p:txBody>
      </p:sp>
      <p:pic>
        <p:nvPicPr>
          <p:cNvPr id="5" name="Picture 4"/>
          <p:cNvPicPr>
            <a:picLocks noChangeAspect="1"/>
          </p:cNvPicPr>
          <p:nvPr/>
        </p:nvPicPr>
        <p:blipFill>
          <a:blip r:embed="rId3"/>
          <a:stretch>
            <a:fillRect/>
          </a:stretch>
        </p:blipFill>
        <p:spPr>
          <a:xfrm>
            <a:off x="2083117" y="685800"/>
            <a:ext cx="6943725" cy="2466975"/>
          </a:xfrm>
          <a:prstGeom prst="rect">
            <a:avLst/>
          </a:prstGeom>
        </p:spPr>
      </p:pic>
      <p:sp>
        <p:nvSpPr>
          <p:cNvPr id="9" name="Rectangle 8"/>
          <p:cNvSpPr/>
          <p:nvPr/>
        </p:nvSpPr>
        <p:spPr>
          <a:xfrm>
            <a:off x="9982200" y="1554480"/>
            <a:ext cx="1981200" cy="1295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One more Marketplace ACA Issue can be </a:t>
            </a:r>
            <a:r>
              <a:rPr lang="en-US" sz="2000" b="1" dirty="0" smtClean="0">
                <a:solidFill>
                  <a:schemeClr val="tx1"/>
                </a:solidFill>
              </a:rPr>
              <a:t>verified here</a:t>
            </a:r>
            <a:endParaRPr lang="en-US" sz="2000" b="1" dirty="0">
              <a:solidFill>
                <a:schemeClr val="tx1"/>
              </a:solidFill>
            </a:endParaRPr>
          </a:p>
        </p:txBody>
      </p:sp>
      <p:cxnSp>
        <p:nvCxnSpPr>
          <p:cNvPr id="11" name="Straight Arrow Connector 10"/>
          <p:cNvCxnSpPr/>
          <p:nvPr/>
        </p:nvCxnSpPr>
        <p:spPr>
          <a:xfrm flipH="1">
            <a:off x="8953500" y="2133600"/>
            <a:ext cx="104394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922520" y="3657600"/>
            <a:ext cx="2384288" cy="77057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Estimated payments can be verified here</a:t>
            </a:r>
            <a:endParaRPr lang="en-US" sz="2000" b="1" dirty="0">
              <a:solidFill>
                <a:schemeClr val="tx1"/>
              </a:solidFill>
            </a:endParaRPr>
          </a:p>
        </p:txBody>
      </p:sp>
      <p:sp>
        <p:nvSpPr>
          <p:cNvPr id="15" name="Rectangle 14"/>
          <p:cNvSpPr/>
          <p:nvPr/>
        </p:nvSpPr>
        <p:spPr>
          <a:xfrm>
            <a:off x="3086100" y="4785360"/>
            <a:ext cx="6515100" cy="914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Note that the Refundable Credits we are most used to (EIC, ACTC, and Education) are shown on the new 1040 Page 2</a:t>
            </a:r>
            <a:endParaRPr lang="en-US" sz="2000" b="1" dirty="0">
              <a:solidFill>
                <a:schemeClr val="tx1"/>
              </a:solidFill>
            </a:endParaRPr>
          </a:p>
        </p:txBody>
      </p:sp>
      <p:sp>
        <p:nvSpPr>
          <p:cNvPr id="16" name="Footer Placeholder 15"/>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296154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524750" y="5257800"/>
            <a:ext cx="2857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44</a:t>
            </a:fld>
            <a:endParaRPr lang="en-US" altLang="en-US" dirty="0"/>
          </a:p>
        </p:txBody>
      </p:sp>
      <p:sp>
        <p:nvSpPr>
          <p:cNvPr id="2" name="Title 1"/>
          <p:cNvSpPr>
            <a:spLocks noGrp="1"/>
          </p:cNvSpPr>
          <p:nvPr>
            <p:ph type="title"/>
          </p:nvPr>
        </p:nvSpPr>
        <p:spPr/>
        <p:txBody>
          <a:bodyPr/>
          <a:lstStyle/>
          <a:p>
            <a:r>
              <a:rPr lang="en-US" dirty="0" smtClean="0"/>
              <a:t>Review Schedule A </a:t>
            </a:r>
            <a:endParaRPr lang="en-US" dirty="0"/>
          </a:p>
        </p:txBody>
      </p:sp>
      <p:pic>
        <p:nvPicPr>
          <p:cNvPr id="5" name="Picture 4"/>
          <p:cNvPicPr>
            <a:picLocks noChangeAspect="1"/>
          </p:cNvPicPr>
          <p:nvPr/>
        </p:nvPicPr>
        <p:blipFill>
          <a:blip r:embed="rId3"/>
          <a:stretch>
            <a:fillRect/>
          </a:stretch>
        </p:blipFill>
        <p:spPr>
          <a:xfrm>
            <a:off x="2438400" y="340995"/>
            <a:ext cx="4529822" cy="5659755"/>
          </a:xfrm>
          <a:prstGeom prst="rect">
            <a:avLst/>
          </a:prstGeom>
        </p:spPr>
      </p:pic>
      <p:sp>
        <p:nvSpPr>
          <p:cNvPr id="9" name="Rectangle 8"/>
          <p:cNvSpPr/>
          <p:nvPr/>
        </p:nvSpPr>
        <p:spPr>
          <a:xfrm>
            <a:off x="7162800" y="1357312"/>
            <a:ext cx="4766578" cy="18288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Itemized deductions can be verified here and there will also be lists with more detailed entries (medical, charity, etc.) on separate pages of the QR Print Set see example below</a:t>
            </a:r>
            <a:endParaRPr lang="en-US" sz="2000" b="1" dirty="0">
              <a:solidFill>
                <a:schemeClr val="tx1"/>
              </a:solidFill>
            </a:endParaRPr>
          </a:p>
        </p:txBody>
      </p:sp>
      <p:pic>
        <p:nvPicPr>
          <p:cNvPr id="10" name="Picture 9"/>
          <p:cNvPicPr>
            <a:picLocks noChangeAspect="1"/>
          </p:cNvPicPr>
          <p:nvPr/>
        </p:nvPicPr>
        <p:blipFill>
          <a:blip r:embed="rId4"/>
          <a:stretch>
            <a:fillRect/>
          </a:stretch>
        </p:blipFill>
        <p:spPr>
          <a:xfrm>
            <a:off x="7783963" y="3690282"/>
            <a:ext cx="3575419" cy="2100917"/>
          </a:xfrm>
          <a:prstGeom prst="rect">
            <a:avLst/>
          </a:prstGeom>
          <a:ln w="38100">
            <a:solidFill>
              <a:srgbClr val="FF0000"/>
            </a:solidFill>
          </a:ln>
        </p:spPr>
      </p:pic>
      <p:sp>
        <p:nvSpPr>
          <p:cNvPr id="11" name="Footer Placeholder 10"/>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2312487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24750" y="5257800"/>
            <a:ext cx="2857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45</a:t>
            </a:fld>
            <a:endParaRPr lang="en-US" altLang="en-US" dirty="0"/>
          </a:p>
        </p:txBody>
      </p:sp>
      <p:sp>
        <p:nvSpPr>
          <p:cNvPr id="2" name="Title 1"/>
          <p:cNvSpPr>
            <a:spLocks noGrp="1"/>
          </p:cNvSpPr>
          <p:nvPr>
            <p:ph type="title"/>
          </p:nvPr>
        </p:nvSpPr>
        <p:spPr/>
        <p:txBody>
          <a:bodyPr/>
          <a:lstStyle/>
          <a:p>
            <a:r>
              <a:rPr lang="en-US" dirty="0" smtClean="0"/>
              <a:t>Review Schedule B </a:t>
            </a:r>
            <a:endParaRPr lang="en-US" dirty="0"/>
          </a:p>
        </p:txBody>
      </p:sp>
      <p:pic>
        <p:nvPicPr>
          <p:cNvPr id="8" name="Picture 7"/>
          <p:cNvPicPr>
            <a:picLocks noChangeAspect="1"/>
          </p:cNvPicPr>
          <p:nvPr/>
        </p:nvPicPr>
        <p:blipFill>
          <a:blip r:embed="rId3"/>
          <a:stretch>
            <a:fillRect/>
          </a:stretch>
        </p:blipFill>
        <p:spPr>
          <a:xfrm>
            <a:off x="2514600" y="304800"/>
            <a:ext cx="4920838" cy="4953000"/>
          </a:xfrm>
          <a:prstGeom prst="rect">
            <a:avLst/>
          </a:prstGeom>
        </p:spPr>
      </p:pic>
      <p:cxnSp>
        <p:nvCxnSpPr>
          <p:cNvPr id="9" name="Straight Arrow Connector 8"/>
          <p:cNvCxnSpPr/>
          <p:nvPr/>
        </p:nvCxnSpPr>
        <p:spPr>
          <a:xfrm flipH="1">
            <a:off x="7435438" y="3581400"/>
            <a:ext cx="79416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8229600" y="2895600"/>
            <a:ext cx="3276600" cy="12192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Qualified Dividends are shown on page 2 of the 1040</a:t>
            </a:r>
            <a:endParaRPr lang="en-US" sz="2000" b="1" dirty="0">
              <a:solidFill>
                <a:schemeClr val="tx1"/>
              </a:solidFill>
            </a:endParaRPr>
          </a:p>
        </p:txBody>
      </p:sp>
      <p:sp>
        <p:nvSpPr>
          <p:cNvPr id="13" name="Footer Placeholder 12"/>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3264428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524750" y="5257800"/>
            <a:ext cx="2857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46</a:t>
            </a:fld>
            <a:endParaRPr lang="en-US" altLang="en-US" dirty="0"/>
          </a:p>
        </p:txBody>
      </p:sp>
      <p:sp>
        <p:nvSpPr>
          <p:cNvPr id="2" name="Title 1"/>
          <p:cNvSpPr>
            <a:spLocks noGrp="1"/>
          </p:cNvSpPr>
          <p:nvPr>
            <p:ph type="title"/>
          </p:nvPr>
        </p:nvSpPr>
        <p:spPr/>
        <p:txBody>
          <a:bodyPr/>
          <a:lstStyle/>
          <a:p>
            <a:r>
              <a:rPr lang="en-US" dirty="0" smtClean="0"/>
              <a:t>Review Form 2441</a:t>
            </a:r>
            <a:endParaRPr lang="en-US" dirty="0"/>
          </a:p>
        </p:txBody>
      </p:sp>
      <p:pic>
        <p:nvPicPr>
          <p:cNvPr id="8" name="Picture 7"/>
          <p:cNvPicPr>
            <a:picLocks noChangeAspect="1"/>
          </p:cNvPicPr>
          <p:nvPr/>
        </p:nvPicPr>
        <p:blipFill>
          <a:blip r:embed="rId3"/>
          <a:stretch>
            <a:fillRect/>
          </a:stretch>
        </p:blipFill>
        <p:spPr>
          <a:xfrm>
            <a:off x="3924300" y="695325"/>
            <a:ext cx="4343400" cy="5467350"/>
          </a:xfrm>
          <a:prstGeom prst="rect">
            <a:avLst/>
          </a:prstGeom>
        </p:spPr>
      </p:pic>
      <p:cxnSp>
        <p:nvCxnSpPr>
          <p:cNvPr id="9" name="Straight Arrow Connector 8"/>
          <p:cNvCxnSpPr/>
          <p:nvPr/>
        </p:nvCxnSpPr>
        <p:spPr>
          <a:xfrm flipH="1">
            <a:off x="8267700" y="2133600"/>
            <a:ext cx="8763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924300" y="1752600"/>
            <a:ext cx="3600450" cy="62484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8229600" y="3276600"/>
            <a:ext cx="8763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8229600" y="6000750"/>
            <a:ext cx="8763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9174480" y="5655705"/>
            <a:ext cx="1485896" cy="6096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Carries to Schedule 3</a:t>
            </a:r>
            <a:endParaRPr lang="en-US" sz="2000" b="1" dirty="0">
              <a:solidFill>
                <a:schemeClr val="tx1"/>
              </a:solidFill>
            </a:endParaRPr>
          </a:p>
        </p:txBody>
      </p:sp>
      <p:sp>
        <p:nvSpPr>
          <p:cNvPr id="16" name="Footer Placeholder 15"/>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499627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24750" y="5257800"/>
            <a:ext cx="2857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47</a:t>
            </a:fld>
            <a:endParaRPr lang="en-US" altLang="en-US" dirty="0"/>
          </a:p>
        </p:txBody>
      </p:sp>
      <p:sp>
        <p:nvSpPr>
          <p:cNvPr id="2" name="Title 1"/>
          <p:cNvSpPr>
            <a:spLocks noGrp="1"/>
          </p:cNvSpPr>
          <p:nvPr>
            <p:ph type="title"/>
          </p:nvPr>
        </p:nvSpPr>
        <p:spPr/>
        <p:txBody>
          <a:bodyPr/>
          <a:lstStyle/>
          <a:p>
            <a:r>
              <a:rPr lang="en-US" dirty="0" smtClean="0"/>
              <a:t>Review Schedule EIC</a:t>
            </a:r>
            <a:endParaRPr lang="en-US" dirty="0"/>
          </a:p>
        </p:txBody>
      </p:sp>
      <p:pic>
        <p:nvPicPr>
          <p:cNvPr id="5" name="Picture 4"/>
          <p:cNvPicPr>
            <a:picLocks noChangeAspect="1"/>
          </p:cNvPicPr>
          <p:nvPr/>
        </p:nvPicPr>
        <p:blipFill>
          <a:blip r:embed="rId3"/>
          <a:stretch>
            <a:fillRect/>
          </a:stretch>
        </p:blipFill>
        <p:spPr>
          <a:xfrm>
            <a:off x="2362200" y="323850"/>
            <a:ext cx="4400550" cy="5676900"/>
          </a:xfrm>
          <a:prstGeom prst="rect">
            <a:avLst/>
          </a:prstGeom>
        </p:spPr>
      </p:pic>
      <p:sp>
        <p:nvSpPr>
          <p:cNvPr id="8" name="Rectangle 7"/>
          <p:cNvSpPr/>
          <p:nvPr/>
        </p:nvSpPr>
        <p:spPr>
          <a:xfrm>
            <a:off x="7524750" y="3581400"/>
            <a:ext cx="3524250" cy="116967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Checked boxes in the Personal Information Section may be verified here in some cases</a:t>
            </a:r>
            <a:endParaRPr lang="en-US" sz="2000" b="1" dirty="0">
              <a:solidFill>
                <a:schemeClr val="tx1"/>
              </a:solidFill>
            </a:endParaRPr>
          </a:p>
        </p:txBody>
      </p:sp>
      <p:cxnSp>
        <p:nvCxnSpPr>
          <p:cNvPr id="10" name="Straight Arrow Connector 9"/>
          <p:cNvCxnSpPr/>
          <p:nvPr/>
        </p:nvCxnSpPr>
        <p:spPr>
          <a:xfrm flipH="1">
            <a:off x="6762750" y="4267200"/>
            <a:ext cx="7620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524750" y="1524000"/>
            <a:ext cx="3524250" cy="12001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Are all appropriate Qualifying Children entered for EIC?</a:t>
            </a:r>
            <a:endParaRPr lang="en-US" sz="2000" b="1" dirty="0">
              <a:solidFill>
                <a:schemeClr val="tx1"/>
              </a:solidFill>
            </a:endParaRPr>
          </a:p>
        </p:txBody>
      </p:sp>
      <p:sp>
        <p:nvSpPr>
          <p:cNvPr id="14" name="Footer Placeholder 13"/>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622695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24750" y="5257800"/>
            <a:ext cx="2857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48</a:t>
            </a:fld>
            <a:endParaRPr lang="en-US" altLang="en-US" dirty="0"/>
          </a:p>
        </p:txBody>
      </p:sp>
      <p:sp>
        <p:nvSpPr>
          <p:cNvPr id="2" name="Title 1"/>
          <p:cNvSpPr>
            <a:spLocks noGrp="1"/>
          </p:cNvSpPr>
          <p:nvPr>
            <p:ph type="title"/>
          </p:nvPr>
        </p:nvSpPr>
        <p:spPr/>
        <p:txBody>
          <a:bodyPr/>
          <a:lstStyle/>
          <a:p>
            <a:r>
              <a:rPr lang="en-US" dirty="0" smtClean="0"/>
              <a:t>Review Form 8880</a:t>
            </a:r>
            <a:endParaRPr lang="en-US" dirty="0"/>
          </a:p>
        </p:txBody>
      </p:sp>
      <p:pic>
        <p:nvPicPr>
          <p:cNvPr id="8" name="Picture 7"/>
          <p:cNvPicPr>
            <a:picLocks noChangeAspect="1"/>
          </p:cNvPicPr>
          <p:nvPr/>
        </p:nvPicPr>
        <p:blipFill>
          <a:blip r:embed="rId3"/>
          <a:stretch>
            <a:fillRect/>
          </a:stretch>
        </p:blipFill>
        <p:spPr>
          <a:xfrm>
            <a:off x="2162177" y="421005"/>
            <a:ext cx="4381500" cy="5238750"/>
          </a:xfrm>
          <a:prstGeom prst="rect">
            <a:avLst/>
          </a:prstGeom>
        </p:spPr>
      </p:pic>
      <p:sp>
        <p:nvSpPr>
          <p:cNvPr id="5" name="Rectangle 4"/>
          <p:cNvSpPr/>
          <p:nvPr/>
        </p:nvSpPr>
        <p:spPr>
          <a:xfrm>
            <a:off x="7337288" y="1524000"/>
            <a:ext cx="4092712" cy="17526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Did any pension distributions need to be subtracted (e.g. military or plans where employee voluntary contributions were </a:t>
            </a:r>
            <a:r>
              <a:rPr lang="en-US" sz="2000" b="1" u="sng" dirty="0" smtClean="0">
                <a:solidFill>
                  <a:schemeClr val="tx1"/>
                </a:solidFill>
              </a:rPr>
              <a:t>not</a:t>
            </a:r>
            <a:r>
              <a:rPr lang="en-US" sz="2000" b="1" dirty="0" smtClean="0">
                <a:solidFill>
                  <a:schemeClr val="tx1"/>
                </a:solidFill>
              </a:rPr>
              <a:t> allowed)?</a:t>
            </a:r>
            <a:endParaRPr lang="en-US" sz="2000" b="1" dirty="0">
              <a:solidFill>
                <a:schemeClr val="tx1"/>
              </a:solidFill>
            </a:endParaRPr>
          </a:p>
        </p:txBody>
      </p:sp>
      <p:cxnSp>
        <p:nvCxnSpPr>
          <p:cNvPr id="10" name="Straight Arrow Connector 9"/>
          <p:cNvCxnSpPr>
            <a:stCxn id="5" idx="1"/>
          </p:cNvCxnSpPr>
          <p:nvPr/>
        </p:nvCxnSpPr>
        <p:spPr>
          <a:xfrm flipH="1">
            <a:off x="6543678" y="2400300"/>
            <a:ext cx="79361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543677" y="5105400"/>
            <a:ext cx="79361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322047" y="4675822"/>
            <a:ext cx="3163074" cy="85915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Jeremy had a code D on his </a:t>
            </a:r>
            <a:r>
              <a:rPr lang="en-US" sz="2000" b="1" dirty="0" smtClean="0">
                <a:solidFill>
                  <a:schemeClr val="tx1"/>
                </a:solidFill>
              </a:rPr>
              <a:t>W-2. </a:t>
            </a:r>
            <a:r>
              <a:rPr lang="en-US" sz="2000" b="1" dirty="0" smtClean="0">
                <a:solidFill>
                  <a:schemeClr val="tx1"/>
                </a:solidFill>
              </a:rPr>
              <a:t>Carries </a:t>
            </a:r>
            <a:r>
              <a:rPr lang="en-US" sz="2000" b="1" dirty="0">
                <a:solidFill>
                  <a:schemeClr val="tx1"/>
                </a:solidFill>
              </a:rPr>
              <a:t>to Schedule </a:t>
            </a:r>
            <a:r>
              <a:rPr lang="en-US" sz="2000" b="1" dirty="0" smtClean="0">
                <a:solidFill>
                  <a:schemeClr val="tx1"/>
                </a:solidFill>
              </a:rPr>
              <a:t>3</a:t>
            </a:r>
            <a:endParaRPr lang="en-US" sz="2000" b="1" dirty="0">
              <a:solidFill>
                <a:schemeClr val="tx1"/>
              </a:solidFill>
            </a:endParaRPr>
          </a:p>
        </p:txBody>
      </p:sp>
      <p:sp>
        <p:nvSpPr>
          <p:cNvPr id="16" name="Footer Placeholder 15"/>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392882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24750" y="5257800"/>
            <a:ext cx="2857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49</a:t>
            </a:fld>
            <a:endParaRPr lang="en-US" altLang="en-US" dirty="0"/>
          </a:p>
        </p:txBody>
      </p:sp>
      <p:sp>
        <p:nvSpPr>
          <p:cNvPr id="2" name="Title 1"/>
          <p:cNvSpPr>
            <a:spLocks noGrp="1"/>
          </p:cNvSpPr>
          <p:nvPr>
            <p:ph type="title"/>
          </p:nvPr>
        </p:nvSpPr>
        <p:spPr/>
        <p:txBody>
          <a:bodyPr/>
          <a:lstStyle/>
          <a:p>
            <a:r>
              <a:rPr lang="en-US" dirty="0" smtClean="0"/>
              <a:t>Review SRP</a:t>
            </a:r>
            <a:endParaRPr lang="en-US" dirty="0"/>
          </a:p>
        </p:txBody>
      </p:sp>
      <p:pic>
        <p:nvPicPr>
          <p:cNvPr id="5" name="Picture 4"/>
          <p:cNvPicPr>
            <a:picLocks noChangeAspect="1"/>
          </p:cNvPicPr>
          <p:nvPr/>
        </p:nvPicPr>
        <p:blipFill>
          <a:blip r:embed="rId3"/>
          <a:stretch>
            <a:fillRect/>
          </a:stretch>
        </p:blipFill>
        <p:spPr>
          <a:xfrm>
            <a:off x="2200277" y="381000"/>
            <a:ext cx="5191318" cy="3962400"/>
          </a:xfrm>
          <a:prstGeom prst="rect">
            <a:avLst/>
          </a:prstGeom>
        </p:spPr>
      </p:pic>
      <p:sp>
        <p:nvSpPr>
          <p:cNvPr id="8" name="Rectangle 7"/>
          <p:cNvSpPr/>
          <p:nvPr/>
        </p:nvSpPr>
        <p:spPr>
          <a:xfrm>
            <a:off x="7696200" y="1447800"/>
            <a:ext cx="4038600" cy="14478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Are the proper months indicated for SRP? Also verify again that no exemptions </a:t>
            </a:r>
            <a:r>
              <a:rPr lang="en-US" sz="2000" b="1" dirty="0" smtClean="0">
                <a:solidFill>
                  <a:schemeClr val="tx1"/>
                </a:solidFill>
              </a:rPr>
              <a:t>apply</a:t>
            </a:r>
            <a:endParaRPr lang="en-US" sz="2000" b="1" dirty="0">
              <a:solidFill>
                <a:schemeClr val="tx1"/>
              </a:solidFill>
            </a:endParaRPr>
          </a:p>
        </p:txBody>
      </p:sp>
      <p:sp>
        <p:nvSpPr>
          <p:cNvPr id="9" name="Footer Placeholder 8"/>
          <p:cNvSpPr>
            <a:spLocks noGrp="1"/>
          </p:cNvSpPr>
          <p:nvPr>
            <p:ph type="ftr" sz="quarter" idx="11"/>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184366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a:t>
            </a:fld>
            <a:endParaRPr lang="en-US" altLang="en-US" dirty="0"/>
          </a:p>
        </p:txBody>
      </p:sp>
      <p:sp>
        <p:nvSpPr>
          <p:cNvPr id="4" name="Content Placeholder 3"/>
          <p:cNvSpPr>
            <a:spLocks noGrp="1"/>
          </p:cNvSpPr>
          <p:nvPr>
            <p:ph sz="quarter" idx="12"/>
          </p:nvPr>
        </p:nvSpPr>
        <p:spPr/>
        <p:txBody>
          <a:bodyPr>
            <a:normAutofit/>
          </a:bodyPr>
          <a:lstStyle/>
          <a:p>
            <a:r>
              <a:rPr lang="en-US" dirty="0" smtClean="0"/>
              <a:t>IRS reviews showed:</a:t>
            </a:r>
          </a:p>
          <a:p>
            <a:pPr lvl="1"/>
            <a:r>
              <a:rPr lang="en-US" dirty="0" smtClean="0"/>
              <a:t>Volunteers </a:t>
            </a:r>
            <a:r>
              <a:rPr lang="en-US" dirty="0"/>
              <a:t>who </a:t>
            </a:r>
            <a:r>
              <a:rPr lang="en-US" dirty="0" smtClean="0"/>
              <a:t>prepared returns using </a:t>
            </a:r>
            <a:r>
              <a:rPr lang="en-US" dirty="0"/>
              <a:t>a complete Intake/Interview and Quality Review Process achieved </a:t>
            </a:r>
            <a:r>
              <a:rPr lang="en-US" b="1" dirty="0" smtClean="0">
                <a:solidFill>
                  <a:schemeClr val="tx2"/>
                </a:solidFill>
              </a:rPr>
              <a:t>100</a:t>
            </a:r>
            <a:r>
              <a:rPr lang="en-US" b="1" dirty="0">
                <a:solidFill>
                  <a:schemeClr val="tx2"/>
                </a:solidFill>
              </a:rPr>
              <a:t>% accuracy </a:t>
            </a:r>
            <a:r>
              <a:rPr lang="en-US" b="1" dirty="0" smtClean="0">
                <a:solidFill>
                  <a:schemeClr val="tx2"/>
                </a:solidFill>
              </a:rPr>
              <a:t>rate</a:t>
            </a:r>
          </a:p>
          <a:p>
            <a:pPr lvl="1"/>
            <a:r>
              <a:rPr lang="en-US" dirty="0"/>
              <a:t>V</a:t>
            </a:r>
            <a:r>
              <a:rPr lang="en-US" dirty="0" smtClean="0"/>
              <a:t>olunteers using </a:t>
            </a:r>
            <a:r>
              <a:rPr lang="en-US" dirty="0"/>
              <a:t>an incomplete or non-existent Intake/Interview and Quality Review </a:t>
            </a:r>
            <a:r>
              <a:rPr lang="en-US" dirty="0" smtClean="0"/>
              <a:t>Process </a:t>
            </a:r>
            <a:r>
              <a:rPr lang="en-US" dirty="0"/>
              <a:t>attained only </a:t>
            </a:r>
            <a:r>
              <a:rPr lang="en-US" b="1" dirty="0" smtClean="0">
                <a:solidFill>
                  <a:srgbClr val="FF0000"/>
                </a:solidFill>
              </a:rPr>
              <a:t>77</a:t>
            </a:r>
            <a:r>
              <a:rPr lang="en-US" b="1" dirty="0">
                <a:solidFill>
                  <a:srgbClr val="FF0000"/>
                </a:solidFill>
              </a:rPr>
              <a:t>% accuracy </a:t>
            </a:r>
            <a:r>
              <a:rPr lang="en-US" b="1" dirty="0" smtClean="0">
                <a:solidFill>
                  <a:srgbClr val="FF0000"/>
                </a:solidFill>
              </a:rPr>
              <a:t>rate</a:t>
            </a:r>
            <a:endParaRPr lang="en-US" b="1" dirty="0">
              <a:solidFill>
                <a:srgbClr val="FF0000"/>
              </a:solidFill>
            </a:endParaRPr>
          </a:p>
          <a:p>
            <a:endParaRPr lang="en-US" dirty="0"/>
          </a:p>
        </p:txBody>
      </p:sp>
      <p:sp>
        <p:nvSpPr>
          <p:cNvPr id="5" name="Title 4"/>
          <p:cNvSpPr>
            <a:spLocks noGrp="1"/>
          </p:cNvSpPr>
          <p:nvPr>
            <p:ph type="title"/>
          </p:nvPr>
        </p:nvSpPr>
        <p:spPr/>
        <p:txBody>
          <a:bodyPr/>
          <a:lstStyle/>
          <a:p>
            <a:r>
              <a:rPr lang="en-US" dirty="0" smtClean="0"/>
              <a:t>QR = Accuracy – It’s a Fact</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7869466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50</a:t>
            </a:fld>
            <a:endParaRPr lang="en-US" altLang="en-US" dirty="0"/>
          </a:p>
        </p:txBody>
      </p:sp>
      <p:sp>
        <p:nvSpPr>
          <p:cNvPr id="4" name="Content Placeholder 3"/>
          <p:cNvSpPr>
            <a:spLocks noGrp="1"/>
          </p:cNvSpPr>
          <p:nvPr>
            <p:ph sz="quarter" idx="12"/>
          </p:nvPr>
        </p:nvSpPr>
        <p:spPr/>
        <p:txBody>
          <a:bodyPr>
            <a:normAutofit fontScale="92500"/>
          </a:bodyPr>
          <a:lstStyle/>
          <a:p>
            <a:r>
              <a:rPr lang="en-US" dirty="0" smtClean="0"/>
              <a:t>The QR Print Set is a useful tool for verifying the accuracy of the return</a:t>
            </a:r>
          </a:p>
          <a:p>
            <a:r>
              <a:rPr lang="en-US" dirty="0" smtClean="0"/>
              <a:t>The need to examine individual data entry pages inside the return can be minimized if not eliminated altogether</a:t>
            </a:r>
          </a:p>
          <a:p>
            <a:r>
              <a:rPr lang="en-US" dirty="0" smtClean="0"/>
              <a:t>Counselors can assist the Quality Reviewer by using the “scratch pads” in TaxSlayer when appropriate to provide more detail</a:t>
            </a:r>
            <a:endParaRPr lang="en-US" dirty="0"/>
          </a:p>
        </p:txBody>
      </p:sp>
      <p:sp>
        <p:nvSpPr>
          <p:cNvPr id="5" name="Title 4"/>
          <p:cNvSpPr>
            <a:spLocks noGrp="1"/>
          </p:cNvSpPr>
          <p:nvPr>
            <p:ph type="title"/>
          </p:nvPr>
        </p:nvSpPr>
        <p:spPr/>
        <p:txBody>
          <a:bodyPr/>
          <a:lstStyle/>
          <a:p>
            <a:r>
              <a:rPr lang="en-US" dirty="0" smtClean="0"/>
              <a:t>Summary</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842541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Real </a:t>
            </a:r>
            <a:r>
              <a:rPr lang="en-US" dirty="0"/>
              <a:t>L</a:t>
            </a:r>
            <a:r>
              <a:rPr lang="en-US" dirty="0" smtClean="0"/>
              <a:t>ife Cases</a:t>
            </a:r>
            <a:endParaRPr lang="en-US" dirty="0"/>
          </a:p>
        </p:txBody>
      </p:sp>
      <p:sp>
        <p:nvSpPr>
          <p:cNvPr id="3" name="Title 2"/>
          <p:cNvSpPr>
            <a:spLocks noGrp="1"/>
          </p:cNvSpPr>
          <p:nvPr>
            <p:ph type="title"/>
          </p:nvPr>
        </p:nvSpPr>
        <p:spPr/>
        <p:txBody>
          <a:bodyPr/>
          <a:lstStyle/>
          <a:p>
            <a:r>
              <a:rPr lang="en-US" dirty="0" smtClean="0"/>
              <a:t>QR Saves the Day</a:t>
            </a:r>
            <a:endParaRPr lang="en-US" dirty="0"/>
          </a:p>
        </p:txBody>
      </p:sp>
    </p:spTree>
    <p:extLst>
      <p:ext uri="{BB962C8B-B14F-4D97-AF65-F5344CB8AC3E}">
        <p14:creationId xmlns:p14="http://schemas.microsoft.com/office/powerpoint/2010/main" val="6515723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52</a:t>
            </a:fld>
            <a:endParaRPr lang="en-US" altLang="en-US" dirty="0"/>
          </a:p>
        </p:txBody>
      </p:sp>
      <p:sp>
        <p:nvSpPr>
          <p:cNvPr id="4" name="Content Placeholder 3"/>
          <p:cNvSpPr>
            <a:spLocks noGrp="1"/>
          </p:cNvSpPr>
          <p:nvPr>
            <p:ph sz="quarter" idx="12"/>
          </p:nvPr>
        </p:nvSpPr>
        <p:spPr/>
        <p:txBody>
          <a:bodyPr>
            <a:normAutofit/>
          </a:bodyPr>
          <a:lstStyle/>
          <a:p>
            <a:r>
              <a:rPr lang="en-US" dirty="0" smtClean="0"/>
              <a:t>Quality review not just a proof-reading exercise</a:t>
            </a:r>
          </a:p>
          <a:p>
            <a:r>
              <a:rPr lang="en-US" dirty="0" smtClean="0"/>
              <a:t>A good QR may involve some detective work</a:t>
            </a:r>
          </a:p>
          <a:p>
            <a:r>
              <a:rPr lang="en-US" dirty="0" smtClean="0"/>
              <a:t>There often more to the story</a:t>
            </a:r>
          </a:p>
          <a:p>
            <a:r>
              <a:rPr lang="en-US" dirty="0" smtClean="0"/>
              <a:t>Following cases are real life examples</a:t>
            </a:r>
          </a:p>
          <a:p>
            <a:r>
              <a:rPr lang="en-US" dirty="0" smtClean="0"/>
              <a:t>QR “saved the day”</a:t>
            </a:r>
          </a:p>
        </p:txBody>
      </p:sp>
      <p:sp>
        <p:nvSpPr>
          <p:cNvPr id="5" name="Title 4"/>
          <p:cNvSpPr>
            <a:spLocks noGrp="1"/>
          </p:cNvSpPr>
          <p:nvPr>
            <p:ph type="title"/>
          </p:nvPr>
        </p:nvSpPr>
        <p:spPr/>
        <p:txBody>
          <a:bodyPr/>
          <a:lstStyle/>
          <a:p>
            <a:r>
              <a:rPr lang="en-US" dirty="0" smtClean="0"/>
              <a:t>QR Saves the Day</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004612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53</a:t>
            </a:fld>
            <a:endParaRPr lang="en-US" altLang="en-US" dirty="0"/>
          </a:p>
        </p:txBody>
      </p:sp>
      <p:sp>
        <p:nvSpPr>
          <p:cNvPr id="7" name="Content Placeholder 6"/>
          <p:cNvSpPr>
            <a:spLocks noGrp="1"/>
          </p:cNvSpPr>
          <p:nvPr>
            <p:ph sz="quarter" idx="12"/>
          </p:nvPr>
        </p:nvSpPr>
        <p:spPr/>
        <p:txBody>
          <a:bodyPr/>
          <a:lstStyle/>
          <a:p>
            <a:r>
              <a:rPr lang="en-US" dirty="0" smtClean="0"/>
              <a:t>Page 1 of Form 1040 reviewed in the QR Print Set</a:t>
            </a:r>
          </a:p>
          <a:p>
            <a:r>
              <a:rPr lang="en-US" dirty="0" smtClean="0"/>
              <a:t>Reviewer noted taxpayer provided the Form 1098-MA</a:t>
            </a:r>
          </a:p>
          <a:p>
            <a:endParaRPr lang="en-US" dirty="0"/>
          </a:p>
        </p:txBody>
      </p:sp>
      <p:sp>
        <p:nvSpPr>
          <p:cNvPr id="5" name="Title 4"/>
          <p:cNvSpPr>
            <a:spLocks noGrp="1"/>
          </p:cNvSpPr>
          <p:nvPr>
            <p:ph type="title"/>
          </p:nvPr>
        </p:nvSpPr>
        <p:spPr/>
        <p:txBody>
          <a:bodyPr/>
          <a:lstStyle/>
          <a:p>
            <a:r>
              <a:rPr lang="en-US" dirty="0" smtClean="0"/>
              <a:t>Case 1 – Just because there is a form………..</a:t>
            </a:r>
            <a:endParaRPr lang="en-US" dirty="0"/>
          </a:p>
        </p:txBody>
      </p:sp>
      <p:pic>
        <p:nvPicPr>
          <p:cNvPr id="8" name="Content Placeholder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38400" y="3581400"/>
            <a:ext cx="6286500" cy="2609850"/>
          </a:xfrm>
          <a:prstGeom prst="rect">
            <a:avLst/>
          </a:prstGeom>
          <a:ln w="25400">
            <a:solidFill>
              <a:schemeClr val="tx1"/>
            </a:solidFill>
          </a:ln>
        </p:spPr>
      </p:pic>
      <p:sp>
        <p:nvSpPr>
          <p:cNvPr id="9" name="Rectangle 8"/>
          <p:cNvSpPr/>
          <p:nvPr/>
        </p:nvSpPr>
        <p:spPr>
          <a:xfrm>
            <a:off x="609603" y="4038600"/>
            <a:ext cx="1523997" cy="1524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FF0000"/>
                </a:solidFill>
              </a:rPr>
              <a:t>What do you think?</a:t>
            </a:r>
          </a:p>
        </p:txBody>
      </p:sp>
      <p:sp>
        <p:nvSpPr>
          <p:cNvPr id="10" name="Rectangle 9"/>
          <p:cNvSpPr/>
          <p:nvPr/>
        </p:nvSpPr>
        <p:spPr>
          <a:xfrm>
            <a:off x="9118830" y="3629025"/>
            <a:ext cx="2705100" cy="2514600"/>
          </a:xfrm>
          <a:prstGeom prst="rect">
            <a:avLst/>
          </a:prstGeom>
          <a:solidFill>
            <a:schemeClr val="bg1"/>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0000"/>
                </a:solidFill>
              </a:rPr>
              <a:t>Payments </a:t>
            </a:r>
            <a:r>
              <a:rPr lang="en-US" sz="3200" b="1" dirty="0">
                <a:solidFill>
                  <a:srgbClr val="FF0000"/>
                </a:solidFill>
              </a:rPr>
              <a:t>not taxable, but Form 1098-MA is out-of-scope!</a:t>
            </a:r>
          </a:p>
        </p:txBody>
      </p:sp>
      <p:sp>
        <p:nvSpPr>
          <p:cNvPr id="4" name="Footer Placeholder 3"/>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5601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54</a:t>
            </a:fld>
            <a:endParaRPr lang="en-US" altLang="en-US" dirty="0"/>
          </a:p>
        </p:txBody>
      </p:sp>
      <p:sp>
        <p:nvSpPr>
          <p:cNvPr id="4" name="Content Placeholder 3"/>
          <p:cNvSpPr>
            <a:spLocks noGrp="1"/>
          </p:cNvSpPr>
          <p:nvPr>
            <p:ph sz="quarter" idx="12"/>
          </p:nvPr>
        </p:nvSpPr>
        <p:spPr/>
        <p:txBody>
          <a:bodyPr/>
          <a:lstStyle/>
          <a:p>
            <a:r>
              <a:rPr lang="en-US" smtClean="0"/>
              <a:t>Page 1 of Form 1040 was being reviewed in the QR Print Set – and the reviewer noted this</a:t>
            </a:r>
          </a:p>
          <a:p>
            <a:r>
              <a:rPr lang="en-US" smtClean="0"/>
              <a:t>The taxpayer had a 1099-MISC with entry in Box 3</a:t>
            </a:r>
            <a:endParaRPr lang="en-US" dirty="0"/>
          </a:p>
        </p:txBody>
      </p:sp>
      <p:sp>
        <p:nvSpPr>
          <p:cNvPr id="5" name="Title 4"/>
          <p:cNvSpPr>
            <a:spLocks noGrp="1"/>
          </p:cNvSpPr>
          <p:nvPr>
            <p:ph type="title"/>
          </p:nvPr>
        </p:nvSpPr>
        <p:spPr/>
        <p:txBody>
          <a:bodyPr/>
          <a:lstStyle/>
          <a:p>
            <a:r>
              <a:rPr lang="en-US" smtClean="0"/>
              <a:t>Case 2 – Accepting things at face value………..</a:t>
            </a:r>
            <a:endParaRPr lang="en-US" dirty="0"/>
          </a:p>
        </p:txBody>
      </p:sp>
      <p:pic>
        <p:nvPicPr>
          <p:cNvPr id="6" name="Picture 5"/>
          <p:cNvPicPr>
            <a:picLocks noChangeAspect="1"/>
          </p:cNvPicPr>
          <p:nvPr/>
        </p:nvPicPr>
        <p:blipFill>
          <a:blip r:embed="rId3"/>
          <a:stretch>
            <a:fillRect/>
          </a:stretch>
        </p:blipFill>
        <p:spPr>
          <a:xfrm>
            <a:off x="2438400" y="3581400"/>
            <a:ext cx="6229350" cy="2571750"/>
          </a:xfrm>
          <a:prstGeom prst="rect">
            <a:avLst/>
          </a:prstGeom>
          <a:ln w="25400">
            <a:solidFill>
              <a:schemeClr val="tx1"/>
            </a:solidFill>
          </a:ln>
        </p:spPr>
      </p:pic>
      <p:sp>
        <p:nvSpPr>
          <p:cNvPr id="7" name="Rectangle 6"/>
          <p:cNvSpPr/>
          <p:nvPr/>
        </p:nvSpPr>
        <p:spPr>
          <a:xfrm>
            <a:off x="381000" y="3581400"/>
            <a:ext cx="1452277" cy="1524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FF0000"/>
                </a:solidFill>
              </a:rPr>
              <a:t>What do you think?</a:t>
            </a:r>
          </a:p>
        </p:txBody>
      </p:sp>
      <p:sp>
        <p:nvSpPr>
          <p:cNvPr id="8" name="Rectangle 7"/>
          <p:cNvSpPr/>
          <p:nvPr/>
        </p:nvSpPr>
        <p:spPr>
          <a:xfrm>
            <a:off x="381000" y="5181600"/>
            <a:ext cx="3886200" cy="1429780"/>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FF0000"/>
                </a:solidFill>
              </a:rPr>
              <a:t>What probing questions should be asked?</a:t>
            </a:r>
          </a:p>
        </p:txBody>
      </p:sp>
      <p:sp>
        <p:nvSpPr>
          <p:cNvPr id="9" name="Rectangle 8"/>
          <p:cNvSpPr/>
          <p:nvPr/>
        </p:nvSpPr>
        <p:spPr>
          <a:xfrm>
            <a:off x="8839200" y="3581400"/>
            <a:ext cx="3190736" cy="2583406"/>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FF0000"/>
                </a:solidFill>
              </a:rPr>
              <a:t>Taxpayer </a:t>
            </a:r>
            <a:r>
              <a:rPr lang="en-US" sz="3200" b="1" dirty="0" smtClean="0">
                <a:solidFill>
                  <a:srgbClr val="FF0000"/>
                </a:solidFill>
              </a:rPr>
              <a:t>worked </a:t>
            </a:r>
            <a:r>
              <a:rPr lang="en-US" sz="3200" b="1" dirty="0">
                <a:solidFill>
                  <a:srgbClr val="FF0000"/>
                </a:solidFill>
              </a:rPr>
              <a:t>part-time for a contractor doing construction work</a:t>
            </a:r>
          </a:p>
        </p:txBody>
      </p:sp>
      <p:sp>
        <p:nvSpPr>
          <p:cNvPr id="10" name="Footer Placeholder 9"/>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295081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55</a:t>
            </a:fld>
            <a:endParaRPr lang="en-US" altLang="en-US" dirty="0"/>
          </a:p>
        </p:txBody>
      </p:sp>
      <p:sp>
        <p:nvSpPr>
          <p:cNvPr id="4" name="Content Placeholder 3"/>
          <p:cNvSpPr>
            <a:spLocks noGrp="1"/>
          </p:cNvSpPr>
          <p:nvPr>
            <p:ph sz="quarter" idx="12"/>
          </p:nvPr>
        </p:nvSpPr>
        <p:spPr>
          <a:xfrm>
            <a:off x="1300989" y="1460728"/>
            <a:ext cx="9753600" cy="4023360"/>
          </a:xfrm>
        </p:spPr>
        <p:txBody>
          <a:bodyPr/>
          <a:lstStyle/>
          <a:p>
            <a:r>
              <a:rPr lang="en-US" dirty="0" smtClean="0"/>
              <a:t>Page 1 of Form 1040 was being reviewed in the QR Print Set – and the reviewer noted this</a:t>
            </a:r>
          </a:p>
          <a:p>
            <a:endParaRPr lang="en-US" dirty="0"/>
          </a:p>
        </p:txBody>
      </p:sp>
      <p:sp>
        <p:nvSpPr>
          <p:cNvPr id="5" name="Title 4"/>
          <p:cNvSpPr>
            <a:spLocks noGrp="1"/>
          </p:cNvSpPr>
          <p:nvPr>
            <p:ph type="title"/>
          </p:nvPr>
        </p:nvSpPr>
        <p:spPr/>
        <p:txBody>
          <a:bodyPr/>
          <a:lstStyle/>
          <a:p>
            <a:r>
              <a:rPr lang="en-US" dirty="0" smtClean="0"/>
              <a:t>Case 3 – Taxpayers don’t know all the rules</a:t>
            </a:r>
            <a:endParaRPr lang="en-US"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93233" y="2615325"/>
            <a:ext cx="6143625" cy="3619500"/>
          </a:xfrm>
          <a:prstGeom prst="rect">
            <a:avLst/>
          </a:prstGeom>
        </p:spPr>
      </p:pic>
      <p:sp>
        <p:nvSpPr>
          <p:cNvPr id="8" name="Rectangle 7"/>
          <p:cNvSpPr/>
          <p:nvPr/>
        </p:nvSpPr>
        <p:spPr>
          <a:xfrm>
            <a:off x="155258" y="2782797"/>
            <a:ext cx="2247150" cy="108159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FF0000"/>
                </a:solidFill>
              </a:rPr>
              <a:t>What do you think?</a:t>
            </a:r>
          </a:p>
        </p:txBody>
      </p:sp>
      <p:sp>
        <p:nvSpPr>
          <p:cNvPr id="9" name="Rectangle 8"/>
          <p:cNvSpPr/>
          <p:nvPr/>
        </p:nvSpPr>
        <p:spPr>
          <a:xfrm>
            <a:off x="197991" y="3964732"/>
            <a:ext cx="2205996" cy="2409659"/>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FF0000"/>
                </a:solidFill>
              </a:rPr>
              <a:t>What probing questions should be asked?</a:t>
            </a:r>
          </a:p>
        </p:txBody>
      </p:sp>
      <p:sp>
        <p:nvSpPr>
          <p:cNvPr id="10" name="Rectangle 9"/>
          <p:cNvSpPr/>
          <p:nvPr/>
        </p:nvSpPr>
        <p:spPr>
          <a:xfrm>
            <a:off x="8520425" y="2465840"/>
            <a:ext cx="3508612" cy="4164590"/>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solidFill>
                  <a:srgbClr val="FF0000"/>
                </a:solidFill>
              </a:rPr>
              <a:t>&gt;Taxpayer filed MFS </a:t>
            </a:r>
            <a:r>
              <a:rPr lang="en-US" sz="2800" b="1" dirty="0">
                <a:solidFill>
                  <a:srgbClr val="FF0000"/>
                </a:solidFill>
              </a:rPr>
              <a:t>in the </a:t>
            </a:r>
            <a:r>
              <a:rPr lang="en-US" sz="2800" b="1" dirty="0" smtClean="0">
                <a:solidFill>
                  <a:srgbClr val="FF0000"/>
                </a:solidFill>
              </a:rPr>
              <a:t>past</a:t>
            </a:r>
          </a:p>
          <a:p>
            <a:r>
              <a:rPr lang="en-US" sz="2800" b="1" dirty="0" smtClean="0">
                <a:solidFill>
                  <a:srgbClr val="FF0000"/>
                </a:solidFill>
              </a:rPr>
              <a:t>&gt;Last </a:t>
            </a:r>
            <a:r>
              <a:rPr lang="en-US" sz="2800" b="1" dirty="0">
                <a:solidFill>
                  <a:srgbClr val="FF0000"/>
                </a:solidFill>
              </a:rPr>
              <a:t>year </a:t>
            </a:r>
            <a:r>
              <a:rPr lang="en-US" sz="2800" b="1" dirty="0" smtClean="0">
                <a:solidFill>
                  <a:srgbClr val="FF0000"/>
                </a:solidFill>
              </a:rPr>
              <a:t>separated</a:t>
            </a:r>
          </a:p>
          <a:p>
            <a:r>
              <a:rPr lang="en-US" sz="2800" b="1" dirty="0" smtClean="0">
                <a:solidFill>
                  <a:srgbClr val="FF0000"/>
                </a:solidFill>
              </a:rPr>
              <a:t>&gt;Lived </a:t>
            </a:r>
            <a:r>
              <a:rPr lang="en-US" sz="2800" b="1" dirty="0">
                <a:solidFill>
                  <a:srgbClr val="FF0000"/>
                </a:solidFill>
              </a:rPr>
              <a:t>apart the last 8 months of the </a:t>
            </a:r>
            <a:r>
              <a:rPr lang="en-US" sz="2800" b="1" dirty="0" smtClean="0">
                <a:solidFill>
                  <a:srgbClr val="FF0000"/>
                </a:solidFill>
              </a:rPr>
              <a:t>year</a:t>
            </a:r>
          </a:p>
          <a:p>
            <a:r>
              <a:rPr lang="en-US" sz="2800" b="1" dirty="0" smtClean="0">
                <a:solidFill>
                  <a:srgbClr val="FF0000"/>
                </a:solidFill>
              </a:rPr>
              <a:t>&gt;Children lived </a:t>
            </a:r>
            <a:r>
              <a:rPr lang="en-US" sz="2800" b="1" dirty="0">
                <a:solidFill>
                  <a:srgbClr val="FF0000"/>
                </a:solidFill>
              </a:rPr>
              <a:t>with </a:t>
            </a:r>
            <a:r>
              <a:rPr lang="en-US" sz="2800" b="1" dirty="0" smtClean="0">
                <a:solidFill>
                  <a:srgbClr val="FF0000"/>
                </a:solidFill>
              </a:rPr>
              <a:t>her</a:t>
            </a:r>
          </a:p>
          <a:p>
            <a:r>
              <a:rPr lang="en-US" sz="2800" b="1" dirty="0" smtClean="0">
                <a:solidFill>
                  <a:srgbClr val="FF0000"/>
                </a:solidFill>
              </a:rPr>
              <a:t>&gt;Met </a:t>
            </a:r>
            <a:r>
              <a:rPr lang="en-US" sz="2800" b="1" dirty="0">
                <a:solidFill>
                  <a:srgbClr val="FF0000"/>
                </a:solidFill>
              </a:rPr>
              <a:t>requirements for HoH</a:t>
            </a:r>
          </a:p>
        </p:txBody>
      </p:sp>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40887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56</a:t>
            </a:fld>
            <a:endParaRPr lang="en-US" altLang="en-US" dirty="0"/>
          </a:p>
        </p:txBody>
      </p:sp>
      <p:sp>
        <p:nvSpPr>
          <p:cNvPr id="4" name="Content Placeholder 3"/>
          <p:cNvSpPr>
            <a:spLocks noGrp="1"/>
          </p:cNvSpPr>
          <p:nvPr>
            <p:ph sz="quarter" idx="12"/>
          </p:nvPr>
        </p:nvSpPr>
        <p:spPr/>
        <p:txBody>
          <a:bodyPr/>
          <a:lstStyle/>
          <a:p>
            <a:r>
              <a:rPr lang="en-US" dirty="0" smtClean="0"/>
              <a:t>Part II, line 2, of the Intake Booklet handed to the QR</a:t>
            </a:r>
          </a:p>
          <a:p>
            <a:r>
              <a:rPr lang="en-US" dirty="0" smtClean="0"/>
              <a:t>Single return claiming no dependent or nondependent:</a:t>
            </a:r>
          </a:p>
          <a:p>
            <a:endParaRPr lang="en-US" dirty="0"/>
          </a:p>
        </p:txBody>
      </p:sp>
      <p:sp>
        <p:nvSpPr>
          <p:cNvPr id="5" name="Title 4"/>
          <p:cNvSpPr>
            <a:spLocks noGrp="1"/>
          </p:cNvSpPr>
          <p:nvPr>
            <p:ph type="title"/>
          </p:nvPr>
        </p:nvSpPr>
        <p:spPr/>
        <p:txBody>
          <a:bodyPr/>
          <a:lstStyle/>
          <a:p>
            <a:r>
              <a:rPr lang="en-US" smtClean="0"/>
              <a:t>Case 4 – Why the QR does an interview</a:t>
            </a: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070641" y="3505200"/>
            <a:ext cx="8377995" cy="2050993"/>
          </a:xfrm>
          <a:prstGeom prst="rect">
            <a:avLst/>
          </a:prstGeom>
        </p:spPr>
      </p:pic>
      <p:sp>
        <p:nvSpPr>
          <p:cNvPr id="7" name="Footer Placeholder 6"/>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5939888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57</a:t>
            </a:fld>
            <a:endParaRPr lang="en-US" altLang="en-US" dirty="0"/>
          </a:p>
        </p:txBody>
      </p:sp>
      <p:sp>
        <p:nvSpPr>
          <p:cNvPr id="4" name="Content Placeholder 3"/>
          <p:cNvSpPr>
            <a:spLocks noGrp="1"/>
          </p:cNvSpPr>
          <p:nvPr>
            <p:ph sz="quarter" idx="12"/>
          </p:nvPr>
        </p:nvSpPr>
        <p:spPr/>
        <p:txBody>
          <a:bodyPr>
            <a:normAutofit fontScale="92500" lnSpcReduction="20000"/>
          </a:bodyPr>
          <a:lstStyle/>
          <a:p>
            <a:r>
              <a:rPr lang="en-US" dirty="0" smtClean="0"/>
              <a:t>Same intake sheet after the QR updated the Intake Booklet:</a:t>
            </a:r>
          </a:p>
          <a:p>
            <a:endParaRPr lang="en-US" dirty="0" smtClean="0"/>
          </a:p>
          <a:p>
            <a:endParaRPr lang="en-US" dirty="0" smtClean="0"/>
          </a:p>
          <a:p>
            <a:endParaRPr lang="en-US" dirty="0" smtClean="0"/>
          </a:p>
          <a:p>
            <a:pPr lvl="1"/>
            <a:r>
              <a:rPr lang="en-US" dirty="0" smtClean="0"/>
              <a:t>Taxpayer, single, worked only part-time (wages $21,355) cared for disabled brother</a:t>
            </a:r>
          </a:p>
          <a:p>
            <a:pPr lvl="1"/>
            <a:r>
              <a:rPr lang="en-US" dirty="0" smtClean="0"/>
              <a:t>Brother is qualifying child for the EITC</a:t>
            </a:r>
          </a:p>
          <a:p>
            <a:r>
              <a:rPr lang="en-US" dirty="0" smtClean="0"/>
              <a:t>EITC went from zero to $2,925</a:t>
            </a:r>
          </a:p>
          <a:p>
            <a:endParaRPr lang="en-US" dirty="0"/>
          </a:p>
        </p:txBody>
      </p:sp>
      <p:sp>
        <p:nvSpPr>
          <p:cNvPr id="5" name="Title 4"/>
          <p:cNvSpPr>
            <a:spLocks noGrp="1"/>
          </p:cNvSpPr>
          <p:nvPr>
            <p:ph type="title"/>
          </p:nvPr>
        </p:nvSpPr>
        <p:spPr/>
        <p:txBody>
          <a:bodyPr/>
          <a:lstStyle/>
          <a:p>
            <a:r>
              <a:rPr lang="en-US" smtClean="0"/>
              <a:t>Case 4 – The rest of the story</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85999" y="2133600"/>
            <a:ext cx="7903029" cy="1676400"/>
          </a:xfrm>
          <a:prstGeom prst="rect">
            <a:avLst/>
          </a:prstGeom>
        </p:spPr>
      </p:pic>
      <p:sp>
        <p:nvSpPr>
          <p:cNvPr id="7" name="Footer Placeholder 6"/>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963962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58</a:t>
            </a:fld>
            <a:endParaRPr lang="en-US" altLang="en-US" dirty="0"/>
          </a:p>
        </p:txBody>
      </p:sp>
      <p:sp>
        <p:nvSpPr>
          <p:cNvPr id="4" name="Content Placeholder 3"/>
          <p:cNvSpPr>
            <a:spLocks noGrp="1"/>
          </p:cNvSpPr>
          <p:nvPr>
            <p:ph sz="quarter" idx="12"/>
          </p:nvPr>
        </p:nvSpPr>
        <p:spPr/>
        <p:txBody>
          <a:bodyPr/>
          <a:lstStyle/>
          <a:p>
            <a:r>
              <a:rPr lang="en-US" dirty="0" smtClean="0"/>
              <a:t>Part </a:t>
            </a:r>
            <a:r>
              <a:rPr lang="en-US" dirty="0"/>
              <a:t>III of the </a:t>
            </a:r>
            <a:r>
              <a:rPr lang="en-US" dirty="0" smtClean="0"/>
              <a:t>Intake Booklet handed </a:t>
            </a:r>
            <a:r>
              <a:rPr lang="en-US" dirty="0"/>
              <a:t>to the quality reviewer</a:t>
            </a:r>
            <a:r>
              <a:rPr lang="en-US" dirty="0" smtClean="0"/>
              <a:t>:</a:t>
            </a:r>
          </a:p>
          <a:p>
            <a:endParaRPr lang="en-US" dirty="0"/>
          </a:p>
          <a:p>
            <a:endParaRPr lang="en-US" dirty="0"/>
          </a:p>
        </p:txBody>
      </p:sp>
      <p:sp>
        <p:nvSpPr>
          <p:cNvPr id="5" name="Title 4"/>
          <p:cNvSpPr>
            <a:spLocks noGrp="1"/>
          </p:cNvSpPr>
          <p:nvPr>
            <p:ph type="title"/>
          </p:nvPr>
        </p:nvSpPr>
        <p:spPr/>
        <p:txBody>
          <a:bodyPr>
            <a:normAutofit/>
          </a:bodyPr>
          <a:lstStyle/>
          <a:p>
            <a:r>
              <a:rPr lang="en-US" dirty="0" smtClean="0"/>
              <a:t>Case 5 – It’s not always that simple</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71600" y="2895600"/>
            <a:ext cx="9319334" cy="2895600"/>
          </a:xfrm>
          <a:prstGeom prst="rect">
            <a:avLst/>
          </a:prstGeom>
        </p:spPr>
      </p:pic>
      <p:sp>
        <p:nvSpPr>
          <p:cNvPr id="7" name="Footer Placeholder 6"/>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7787422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59</a:t>
            </a:fld>
            <a:endParaRPr lang="en-US" altLang="en-US" dirty="0"/>
          </a:p>
        </p:txBody>
      </p:sp>
      <p:sp>
        <p:nvSpPr>
          <p:cNvPr id="4" name="Content Placeholder 3"/>
          <p:cNvSpPr>
            <a:spLocks noGrp="1"/>
          </p:cNvSpPr>
          <p:nvPr>
            <p:ph sz="quarter" idx="12"/>
          </p:nvPr>
        </p:nvSpPr>
        <p:spPr/>
        <p:txBody>
          <a:bodyPr>
            <a:normAutofit fontScale="92500" lnSpcReduction="10000"/>
          </a:bodyPr>
          <a:lstStyle/>
          <a:p>
            <a:r>
              <a:rPr lang="en-US" dirty="0" smtClean="0"/>
              <a:t>Return looked so easy: only single guy age 28, one W-2 for $28,000 wages. Here is the QR interview:</a:t>
            </a:r>
          </a:p>
          <a:p>
            <a:pPr lvl="1"/>
            <a:r>
              <a:rPr lang="en-US" dirty="0" smtClean="0"/>
              <a:t>QR: So, you just had one job last year?</a:t>
            </a:r>
          </a:p>
          <a:p>
            <a:pPr lvl="2"/>
            <a:r>
              <a:rPr lang="en-US" dirty="0" smtClean="0"/>
              <a:t>Taxpayer: I did some seasonal work delivering packages during the holidays, but didn’t get a tax form and I don’t think that they took out much in taxes anyway.</a:t>
            </a:r>
          </a:p>
          <a:p>
            <a:pPr lvl="1"/>
            <a:r>
              <a:rPr lang="en-US" dirty="0" smtClean="0"/>
              <a:t>QR: You need to report that income, too. Maybe you can get access to the W-2 online?</a:t>
            </a:r>
          </a:p>
          <a:p>
            <a:pPr lvl="2"/>
            <a:r>
              <a:rPr lang="en-US" dirty="0" smtClean="0"/>
              <a:t>Taxpayer: Maybe. I think it went to my dad’s house</a:t>
            </a:r>
            <a:r>
              <a:rPr lang="en-US" dirty="0" smtClean="0"/>
              <a:t>. Do I </a:t>
            </a:r>
            <a:r>
              <a:rPr lang="en-US" dirty="0" smtClean="0"/>
              <a:t>have to have that form?</a:t>
            </a:r>
          </a:p>
          <a:p>
            <a:endParaRPr lang="en-US" dirty="0"/>
          </a:p>
        </p:txBody>
      </p:sp>
      <p:sp>
        <p:nvSpPr>
          <p:cNvPr id="5" name="Title 4"/>
          <p:cNvSpPr>
            <a:spLocks noGrp="1"/>
          </p:cNvSpPr>
          <p:nvPr>
            <p:ph type="title"/>
          </p:nvPr>
        </p:nvSpPr>
        <p:spPr/>
        <p:txBody>
          <a:bodyPr/>
          <a:lstStyle/>
          <a:p>
            <a:r>
              <a:rPr lang="en-US" smtClean="0"/>
              <a:t>Case 5 – The rest of the story</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119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DA692B1-EC55-4023-9554-854A401B5E78}" type="slidenum">
              <a:rPr lang="en-US" altLang="en-US" smtClean="0"/>
              <a:pPr/>
              <a:t>6</a:t>
            </a:fld>
            <a:endParaRPr lang="en-US" altLang="en-US" dirty="0"/>
          </a:p>
        </p:txBody>
      </p:sp>
      <p:sp>
        <p:nvSpPr>
          <p:cNvPr id="14339" name="Content Placeholder 2"/>
          <p:cNvSpPr>
            <a:spLocks noGrp="1"/>
          </p:cNvSpPr>
          <p:nvPr>
            <p:ph sz="quarter" idx="12"/>
          </p:nvPr>
        </p:nvSpPr>
        <p:spPr/>
        <p:txBody>
          <a:bodyPr>
            <a:normAutofit fontScale="92500" lnSpcReduction="10000"/>
          </a:bodyPr>
          <a:lstStyle/>
          <a:p>
            <a:r>
              <a:rPr lang="en-US" altLang="en-US" dirty="0" smtClean="0"/>
              <a:t>IRS site reviews consistently report that quality review process has been a significant weak area</a:t>
            </a:r>
          </a:p>
          <a:p>
            <a:r>
              <a:rPr lang="en-US" altLang="en-US" dirty="0" smtClean="0"/>
              <a:t>Deficiencies include:</a:t>
            </a:r>
          </a:p>
          <a:p>
            <a:pPr lvl="1"/>
            <a:r>
              <a:rPr lang="en-US" altLang="en-US" dirty="0" smtClean="0"/>
              <a:t>Failure to refer to Intake Booklet (Form 13614-C) </a:t>
            </a:r>
          </a:p>
          <a:p>
            <a:pPr lvl="1"/>
            <a:r>
              <a:rPr lang="en-US" altLang="en-US" dirty="0" smtClean="0"/>
              <a:t>Little or no engagement with taxpayer</a:t>
            </a:r>
          </a:p>
          <a:p>
            <a:pPr lvl="1"/>
            <a:r>
              <a:rPr lang="en-US" altLang="en-US" dirty="0" smtClean="0"/>
              <a:t>Checking only if data are properly entered without evaluating overall return</a:t>
            </a:r>
          </a:p>
          <a:p>
            <a:pPr lvl="1"/>
            <a:r>
              <a:rPr lang="en-US" altLang="en-US" dirty="0" smtClean="0"/>
              <a:t>Failure to inform taxpayer that return is their responsibility</a:t>
            </a:r>
            <a:endParaRPr lang="en-US" altLang="en-US" dirty="0"/>
          </a:p>
        </p:txBody>
      </p:sp>
      <p:sp>
        <p:nvSpPr>
          <p:cNvPr id="4098" name="Title 1"/>
          <p:cNvSpPr>
            <a:spLocks noGrp="1"/>
          </p:cNvSpPr>
          <p:nvPr>
            <p:ph type="title"/>
          </p:nvPr>
        </p:nvSpPr>
        <p:spPr/>
        <p:txBody>
          <a:bodyPr/>
          <a:lstStyle/>
          <a:p>
            <a:r>
              <a:rPr lang="en-US" altLang="en-US" smtClean="0"/>
              <a:t>Quality Review</a:t>
            </a:r>
            <a:endParaRPr lang="en-US" altLang="en-US" dirty="0"/>
          </a:p>
        </p:txBody>
      </p:sp>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60</a:t>
            </a:fld>
            <a:endParaRPr lang="en-US" altLang="en-US" dirty="0"/>
          </a:p>
        </p:txBody>
      </p:sp>
      <p:sp>
        <p:nvSpPr>
          <p:cNvPr id="4" name="Content Placeholder 3"/>
          <p:cNvSpPr>
            <a:spLocks noGrp="1"/>
          </p:cNvSpPr>
          <p:nvPr>
            <p:ph sz="quarter" idx="12"/>
          </p:nvPr>
        </p:nvSpPr>
        <p:spPr/>
        <p:txBody>
          <a:bodyPr>
            <a:normAutofit lnSpcReduction="10000"/>
          </a:bodyPr>
          <a:lstStyle/>
          <a:p>
            <a:r>
              <a:rPr lang="en-US" dirty="0"/>
              <a:t>Return looked so easy: only single guy age 28, one W-2 for $28,000 wages. Here is the QR interview</a:t>
            </a:r>
            <a:r>
              <a:rPr lang="en-US" dirty="0" smtClean="0"/>
              <a:t>: (part 2):</a:t>
            </a:r>
          </a:p>
          <a:p>
            <a:pPr lvl="1"/>
            <a:r>
              <a:rPr lang="en-US" dirty="0" smtClean="0"/>
              <a:t>QR: Yes. We can hold your return and you can come back another day. Was there any other income?</a:t>
            </a:r>
          </a:p>
          <a:p>
            <a:pPr lvl="2"/>
            <a:r>
              <a:rPr lang="en-US" dirty="0" smtClean="0"/>
              <a:t>Taxpayer: Last summer I worked construction for about a week and it paid well. But they just gave me cash. I earned $1,200. </a:t>
            </a:r>
          </a:p>
          <a:p>
            <a:pPr lvl="1"/>
            <a:r>
              <a:rPr lang="en-US" dirty="0" smtClean="0"/>
              <a:t>QR: That needs to be reported, too. Did you have any expenses related to the construction work?</a:t>
            </a:r>
          </a:p>
          <a:p>
            <a:pPr lvl="2"/>
            <a:r>
              <a:rPr lang="en-US" dirty="0" smtClean="0"/>
              <a:t>Taxpayer: What do you mean? </a:t>
            </a:r>
          </a:p>
          <a:p>
            <a:endParaRPr lang="en-US" dirty="0"/>
          </a:p>
        </p:txBody>
      </p:sp>
      <p:sp>
        <p:nvSpPr>
          <p:cNvPr id="5" name="Title 4"/>
          <p:cNvSpPr>
            <a:spLocks noGrp="1"/>
          </p:cNvSpPr>
          <p:nvPr>
            <p:ph type="title"/>
          </p:nvPr>
        </p:nvSpPr>
        <p:spPr/>
        <p:txBody>
          <a:bodyPr>
            <a:normAutofit/>
          </a:bodyPr>
          <a:lstStyle/>
          <a:p>
            <a:r>
              <a:rPr lang="en-US" dirty="0" smtClean="0"/>
              <a:t>Case 5 – The rest of the story (part 2)</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24140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61</a:t>
            </a:fld>
            <a:endParaRPr lang="en-US" altLang="en-US" dirty="0"/>
          </a:p>
        </p:txBody>
      </p:sp>
      <p:sp>
        <p:nvSpPr>
          <p:cNvPr id="4" name="Content Placeholder 3"/>
          <p:cNvSpPr>
            <a:spLocks noGrp="1"/>
          </p:cNvSpPr>
          <p:nvPr>
            <p:ph sz="quarter" idx="12"/>
          </p:nvPr>
        </p:nvSpPr>
        <p:spPr/>
        <p:txBody>
          <a:bodyPr>
            <a:normAutofit/>
          </a:bodyPr>
          <a:lstStyle/>
          <a:p>
            <a:r>
              <a:rPr lang="en-US" dirty="0"/>
              <a:t>Return looked so easy: only single guy age 28, one W-2 for $28,000 wages. Here is the QR interview</a:t>
            </a:r>
            <a:r>
              <a:rPr lang="en-US" dirty="0" smtClean="0"/>
              <a:t>: (part 3):</a:t>
            </a:r>
          </a:p>
          <a:p>
            <a:pPr lvl="1"/>
            <a:r>
              <a:rPr lang="en-US" dirty="0" smtClean="0"/>
              <a:t>QR: Did you have to buy any tools or equipment?</a:t>
            </a:r>
          </a:p>
          <a:p>
            <a:pPr lvl="2"/>
            <a:r>
              <a:rPr lang="en-US" dirty="0" smtClean="0"/>
              <a:t>Taxpayer: </a:t>
            </a:r>
            <a:r>
              <a:rPr lang="en-US" dirty="0" err="1" smtClean="0"/>
              <a:t>Naw</a:t>
            </a:r>
            <a:r>
              <a:rPr lang="en-US" dirty="0" smtClean="0"/>
              <a:t>, they had everything. But they did make me buy a special safety hard hat. I may still have the receipt.</a:t>
            </a:r>
          </a:p>
          <a:p>
            <a:pPr lvl="1"/>
            <a:r>
              <a:rPr lang="en-US" dirty="0" smtClean="0"/>
              <a:t>QR: When you come back with that W-2, I need to know about that construction job, how much you were paid and the amount of any expenses</a:t>
            </a:r>
          </a:p>
          <a:p>
            <a:endParaRPr lang="en-US" dirty="0"/>
          </a:p>
        </p:txBody>
      </p:sp>
      <p:sp>
        <p:nvSpPr>
          <p:cNvPr id="5" name="Title 4"/>
          <p:cNvSpPr>
            <a:spLocks noGrp="1"/>
          </p:cNvSpPr>
          <p:nvPr>
            <p:ph type="title"/>
          </p:nvPr>
        </p:nvSpPr>
        <p:spPr/>
        <p:txBody>
          <a:bodyPr>
            <a:normAutofit/>
          </a:bodyPr>
          <a:lstStyle/>
          <a:p>
            <a:r>
              <a:rPr lang="en-US" dirty="0" smtClean="0"/>
              <a:t>Case 5 – The rest of the story (part 3)</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2121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62</a:t>
            </a:fld>
            <a:endParaRPr lang="en-US" altLang="en-US" dirty="0"/>
          </a:p>
        </p:txBody>
      </p:sp>
      <p:sp>
        <p:nvSpPr>
          <p:cNvPr id="4" name="Content Placeholder 3"/>
          <p:cNvSpPr>
            <a:spLocks noGrp="1"/>
          </p:cNvSpPr>
          <p:nvPr>
            <p:ph sz="quarter" idx="12"/>
          </p:nvPr>
        </p:nvSpPr>
        <p:spPr/>
        <p:txBody>
          <a:bodyPr>
            <a:normAutofit/>
          </a:bodyPr>
          <a:lstStyle/>
          <a:p>
            <a:r>
              <a:rPr lang="en-US" dirty="0" smtClean="0"/>
              <a:t>Here is the updated Intake Booklet:</a:t>
            </a:r>
          </a:p>
          <a:p>
            <a:endParaRPr lang="en-US" dirty="0"/>
          </a:p>
          <a:p>
            <a:pPr marL="0" indent="0">
              <a:buNone/>
            </a:pPr>
            <a:endParaRPr lang="en-US" dirty="0" smtClean="0"/>
          </a:p>
          <a:p>
            <a:endParaRPr lang="en-US" dirty="0" smtClean="0"/>
          </a:p>
          <a:p>
            <a:endParaRPr lang="en-US" dirty="0"/>
          </a:p>
          <a:p>
            <a:endParaRPr lang="en-US" dirty="0"/>
          </a:p>
          <a:p>
            <a:endParaRPr lang="en-US" dirty="0"/>
          </a:p>
        </p:txBody>
      </p:sp>
      <p:sp>
        <p:nvSpPr>
          <p:cNvPr id="5" name="Title 4"/>
          <p:cNvSpPr>
            <a:spLocks noGrp="1"/>
          </p:cNvSpPr>
          <p:nvPr>
            <p:ph type="title"/>
          </p:nvPr>
        </p:nvSpPr>
        <p:spPr/>
        <p:txBody>
          <a:bodyPr/>
          <a:lstStyle/>
          <a:p>
            <a:r>
              <a:rPr lang="en-US" dirty="0" smtClean="0"/>
              <a:t>Case 5 – The Updated Intake Booklet</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56300" y="2514600"/>
            <a:ext cx="10611928" cy="3352800"/>
          </a:xfrm>
          <a:prstGeom prst="rect">
            <a:avLst/>
          </a:prstGeom>
        </p:spPr>
      </p:pic>
      <p:sp>
        <p:nvSpPr>
          <p:cNvPr id="7" name="Footer Placeholder 6"/>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25128165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63</a:t>
            </a:fld>
            <a:endParaRPr lang="en-US" altLang="en-US" dirty="0"/>
          </a:p>
        </p:txBody>
      </p:sp>
      <p:sp>
        <p:nvSpPr>
          <p:cNvPr id="4" name="Content Placeholder 3"/>
          <p:cNvSpPr>
            <a:spLocks noGrp="1"/>
          </p:cNvSpPr>
          <p:nvPr>
            <p:ph sz="quarter" idx="12"/>
          </p:nvPr>
        </p:nvSpPr>
        <p:spPr/>
        <p:txBody>
          <a:bodyPr/>
          <a:lstStyle/>
          <a:p>
            <a:r>
              <a:rPr lang="en-US" dirty="0" smtClean="0"/>
              <a:t>Return put on hold</a:t>
            </a:r>
          </a:p>
          <a:p>
            <a:r>
              <a:rPr lang="en-US" dirty="0" smtClean="0"/>
              <a:t>Return prepared two weeks later</a:t>
            </a:r>
          </a:p>
          <a:p>
            <a:pPr lvl="1"/>
            <a:r>
              <a:rPr lang="en-US" dirty="0" smtClean="0"/>
              <a:t>Two W-2s and a Schedule C </a:t>
            </a:r>
          </a:p>
          <a:p>
            <a:pPr lvl="1"/>
            <a:r>
              <a:rPr lang="en-US" dirty="0" smtClean="0"/>
              <a:t>Form 1099-MISC for that construction work </a:t>
            </a:r>
          </a:p>
          <a:p>
            <a:pPr lvl="2"/>
            <a:r>
              <a:rPr lang="en-US" dirty="0" smtClean="0"/>
              <a:t>Mailed to his dad’s house </a:t>
            </a:r>
          </a:p>
          <a:p>
            <a:endParaRPr lang="en-US" dirty="0" smtClean="0"/>
          </a:p>
          <a:p>
            <a:endParaRPr lang="en-US" dirty="0"/>
          </a:p>
        </p:txBody>
      </p:sp>
      <p:sp>
        <p:nvSpPr>
          <p:cNvPr id="5" name="Title 4"/>
          <p:cNvSpPr>
            <a:spLocks noGrp="1"/>
          </p:cNvSpPr>
          <p:nvPr>
            <p:ph type="title"/>
          </p:nvPr>
        </p:nvSpPr>
        <p:spPr/>
        <p:txBody>
          <a:bodyPr/>
          <a:lstStyle/>
          <a:p>
            <a:r>
              <a:rPr lang="en-US" smtClean="0"/>
              <a:t>Case 5 – The end of the story</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34980567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64</a:t>
            </a:fld>
            <a:endParaRPr lang="en-US" altLang="en-US" dirty="0"/>
          </a:p>
        </p:txBody>
      </p:sp>
      <p:sp>
        <p:nvSpPr>
          <p:cNvPr id="4" name="Content Placeholder 3"/>
          <p:cNvSpPr>
            <a:spLocks noGrp="1"/>
          </p:cNvSpPr>
          <p:nvPr>
            <p:ph sz="quarter" idx="12"/>
          </p:nvPr>
        </p:nvSpPr>
        <p:spPr/>
        <p:txBody>
          <a:bodyPr/>
          <a:lstStyle/>
          <a:p>
            <a:r>
              <a:rPr lang="en-US" dirty="0" smtClean="0"/>
              <a:t>Part </a:t>
            </a:r>
            <a:r>
              <a:rPr lang="en-US" dirty="0"/>
              <a:t>VI of the</a:t>
            </a:r>
            <a:r>
              <a:rPr lang="en-US" dirty="0" smtClean="0"/>
              <a:t> Intake Booklet handed </a:t>
            </a:r>
            <a:r>
              <a:rPr lang="en-US" dirty="0"/>
              <a:t>to the quality reviewer</a:t>
            </a:r>
            <a:r>
              <a:rPr lang="en-US" dirty="0" smtClean="0"/>
              <a:t>:</a:t>
            </a:r>
          </a:p>
          <a:p>
            <a:pPr marL="0" indent="0">
              <a:buNone/>
            </a:pPr>
            <a:endParaRPr lang="en-US" sz="4900" dirty="0" smtClean="0"/>
          </a:p>
          <a:p>
            <a:r>
              <a:rPr lang="en-US" dirty="0" smtClean="0"/>
              <a:t>Same Intake Booklet after </a:t>
            </a:r>
            <a:r>
              <a:rPr lang="en-US" dirty="0"/>
              <a:t>the quality reviewer </a:t>
            </a:r>
            <a:r>
              <a:rPr lang="en-US" dirty="0" smtClean="0"/>
              <a:t>update:</a:t>
            </a:r>
            <a:endParaRPr lang="en-US" dirty="0"/>
          </a:p>
          <a:p>
            <a:pPr marL="0" indent="0">
              <a:buNone/>
            </a:pPr>
            <a:endParaRPr lang="en-US" dirty="0"/>
          </a:p>
        </p:txBody>
      </p:sp>
      <p:sp>
        <p:nvSpPr>
          <p:cNvPr id="5" name="Title 4"/>
          <p:cNvSpPr>
            <a:spLocks noGrp="1"/>
          </p:cNvSpPr>
          <p:nvPr>
            <p:ph type="title"/>
          </p:nvPr>
        </p:nvSpPr>
        <p:spPr/>
        <p:txBody>
          <a:bodyPr>
            <a:normAutofit/>
          </a:bodyPr>
          <a:lstStyle/>
          <a:p>
            <a:r>
              <a:rPr lang="en-US" dirty="0" smtClean="0"/>
              <a:t>Case 6 – Leave no question unanswered</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00200" y="2819400"/>
            <a:ext cx="9123451" cy="12192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752600" y="4648200"/>
            <a:ext cx="9198115" cy="1120014"/>
          </a:xfrm>
          <a:prstGeom prst="rect">
            <a:avLst/>
          </a:prstGeom>
        </p:spPr>
      </p:pic>
      <p:sp>
        <p:nvSpPr>
          <p:cNvPr id="8" name="TextBox 7"/>
          <p:cNvSpPr txBox="1"/>
          <p:nvPr/>
        </p:nvSpPr>
        <p:spPr>
          <a:xfrm>
            <a:off x="7696200" y="5410200"/>
            <a:ext cx="228600" cy="228600"/>
          </a:xfrm>
          <a:prstGeom prst="rect">
            <a:avLst/>
          </a:prstGeom>
          <a:noFill/>
          <a:ln w="28575" cap="flat" cmpd="sng" algn="ctr">
            <a:solidFill>
              <a:srgbClr val="FF0000"/>
            </a:solidFill>
            <a:prstDash val="solid"/>
            <a:round/>
            <a:headEnd type="none" w="med" len="med"/>
            <a:tailEnd type="none" w="med" len="med"/>
          </a:ln>
        </p:spPr>
        <p:txBody>
          <a:bodyPr wrap="square" rtlCol="0">
            <a:spAutoFit/>
          </a:bodyPr>
          <a:lstStyle/>
          <a:p>
            <a:endParaRPr lang="en-US" dirty="0"/>
          </a:p>
        </p:txBody>
      </p:sp>
      <p:sp>
        <p:nvSpPr>
          <p:cNvPr id="9" name="Footer Placeholder 8"/>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6070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65</a:t>
            </a:fld>
            <a:endParaRPr lang="en-US" altLang="en-US" dirty="0"/>
          </a:p>
        </p:txBody>
      </p:sp>
      <p:sp>
        <p:nvSpPr>
          <p:cNvPr id="4" name="Content Placeholder 3"/>
          <p:cNvSpPr>
            <a:spLocks noGrp="1"/>
          </p:cNvSpPr>
          <p:nvPr>
            <p:ph sz="quarter" idx="12"/>
          </p:nvPr>
        </p:nvSpPr>
        <p:spPr/>
        <p:txBody>
          <a:bodyPr>
            <a:normAutofit fontScale="85000" lnSpcReduction="10000"/>
          </a:bodyPr>
          <a:lstStyle/>
          <a:p>
            <a:pPr>
              <a:lnSpc>
                <a:spcPct val="110000"/>
              </a:lnSpc>
            </a:pPr>
            <a:r>
              <a:rPr lang="en-US" dirty="0" smtClean="0"/>
              <a:t>Taxpayer received IRS letter for a prior year about claiming her grandchildren as dependents and as qualifying children for the EITC and child tax credit</a:t>
            </a:r>
          </a:p>
          <a:p>
            <a:pPr>
              <a:lnSpc>
                <a:spcPct val="110000"/>
              </a:lnSpc>
            </a:pPr>
            <a:r>
              <a:rPr lang="en-US" dirty="0" smtClean="0"/>
              <a:t>Taxpayer needed help responding to IRS inquiries</a:t>
            </a:r>
          </a:p>
          <a:p>
            <a:pPr>
              <a:lnSpc>
                <a:spcPct val="110000"/>
              </a:lnSpc>
            </a:pPr>
            <a:r>
              <a:rPr lang="en-US" dirty="0" smtClean="0"/>
              <a:t>Referred to a Low Income Taxpayer Clinic (LITC)</a:t>
            </a:r>
          </a:p>
          <a:p>
            <a:pPr>
              <a:lnSpc>
                <a:spcPct val="110000"/>
              </a:lnSpc>
            </a:pPr>
            <a:r>
              <a:rPr lang="en-US" dirty="0" smtClean="0"/>
              <a:t>Completed Form 8862, Information to Claim Certain Refundable Credits After Disallowance to file with 2017 return</a:t>
            </a:r>
          </a:p>
          <a:p>
            <a:pPr>
              <a:lnSpc>
                <a:spcPct val="110000"/>
              </a:lnSpc>
            </a:pPr>
            <a:endParaRPr lang="en-US" dirty="0"/>
          </a:p>
        </p:txBody>
      </p:sp>
      <p:sp>
        <p:nvSpPr>
          <p:cNvPr id="5" name="Title 4"/>
          <p:cNvSpPr>
            <a:spLocks noGrp="1"/>
          </p:cNvSpPr>
          <p:nvPr>
            <p:ph type="title"/>
          </p:nvPr>
        </p:nvSpPr>
        <p:spPr/>
        <p:txBody>
          <a:bodyPr/>
          <a:lstStyle/>
          <a:p>
            <a:r>
              <a:rPr lang="en-US" smtClean="0"/>
              <a:t>Case 6 – The rest of the story</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21127199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66</a:t>
            </a:fld>
            <a:endParaRPr lang="en-US" altLang="en-US" dirty="0"/>
          </a:p>
        </p:txBody>
      </p:sp>
      <p:sp>
        <p:nvSpPr>
          <p:cNvPr id="4" name="Content Placeholder 3"/>
          <p:cNvSpPr>
            <a:spLocks noGrp="1"/>
          </p:cNvSpPr>
          <p:nvPr>
            <p:ph sz="quarter" idx="12"/>
          </p:nvPr>
        </p:nvSpPr>
        <p:spPr>
          <a:xfrm>
            <a:off x="1278832" y="1761433"/>
            <a:ext cx="10303567" cy="4023360"/>
          </a:xfrm>
        </p:spPr>
        <p:txBody>
          <a:bodyPr/>
          <a:lstStyle/>
          <a:p>
            <a:r>
              <a:rPr lang="en-US" dirty="0" smtClean="0"/>
              <a:t>Part II, line 2, Intake Booklet handed to the quality reviewer (2017 return prepared with single filing status):</a:t>
            </a:r>
            <a:br>
              <a:rPr lang="en-US" dirty="0" smtClean="0"/>
            </a:br>
            <a:endParaRPr lang="en-US" dirty="0" smtClean="0"/>
          </a:p>
          <a:p>
            <a:endParaRPr lang="en-US" dirty="0" smtClean="0"/>
          </a:p>
          <a:p>
            <a:r>
              <a:rPr lang="en-US" dirty="0" smtClean="0"/>
              <a:t>Intake Booklet after the quality reviewer’s interview:</a:t>
            </a:r>
          </a:p>
          <a:p>
            <a:endParaRPr lang="en-US" dirty="0"/>
          </a:p>
        </p:txBody>
      </p:sp>
      <p:sp>
        <p:nvSpPr>
          <p:cNvPr id="5" name="Title 4"/>
          <p:cNvSpPr>
            <a:spLocks noGrp="1"/>
          </p:cNvSpPr>
          <p:nvPr>
            <p:ph type="title"/>
          </p:nvPr>
        </p:nvSpPr>
        <p:spPr/>
        <p:txBody>
          <a:bodyPr/>
          <a:lstStyle/>
          <a:p>
            <a:r>
              <a:rPr lang="en-US" smtClean="0"/>
              <a:t>Case 7 – We’ve all seen this one</a:t>
            </a: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44826" y="2839821"/>
            <a:ext cx="8812193" cy="1404067"/>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t="6054"/>
          <a:stretch/>
        </p:blipFill>
        <p:spPr>
          <a:xfrm>
            <a:off x="2057400" y="4876800"/>
            <a:ext cx="8962586" cy="1182505"/>
          </a:xfrm>
          <a:prstGeom prst="rect">
            <a:avLst/>
          </a:prstGeom>
        </p:spPr>
      </p:pic>
      <p:sp>
        <p:nvSpPr>
          <p:cNvPr id="8" name="TextBox 7"/>
          <p:cNvSpPr txBox="1"/>
          <p:nvPr/>
        </p:nvSpPr>
        <p:spPr>
          <a:xfrm>
            <a:off x="7467600" y="5410200"/>
            <a:ext cx="1828800" cy="369332"/>
          </a:xfrm>
          <a:prstGeom prst="rect">
            <a:avLst/>
          </a:prstGeom>
          <a:noFill/>
          <a:ln w="28575" cap="flat" cmpd="sng" algn="ctr">
            <a:solidFill>
              <a:srgbClr val="FF0000"/>
            </a:solidFill>
            <a:prstDash val="solid"/>
            <a:round/>
            <a:headEnd type="none" w="med" len="med"/>
            <a:tailEnd type="none" w="med" len="med"/>
          </a:ln>
        </p:spPr>
        <p:txBody>
          <a:bodyPr wrap="square" rtlCol="0">
            <a:spAutoFit/>
          </a:bodyPr>
          <a:lstStyle/>
          <a:p>
            <a:endParaRPr lang="en-US" dirty="0"/>
          </a:p>
        </p:txBody>
      </p:sp>
      <p:sp>
        <p:nvSpPr>
          <p:cNvPr id="9" name="Footer Placeholder 8"/>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346945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67</a:t>
            </a:fld>
            <a:endParaRPr lang="en-US" altLang="en-US" dirty="0"/>
          </a:p>
        </p:txBody>
      </p:sp>
      <p:sp>
        <p:nvSpPr>
          <p:cNvPr id="4" name="Content Placeholder 3"/>
          <p:cNvSpPr>
            <a:spLocks noGrp="1"/>
          </p:cNvSpPr>
          <p:nvPr>
            <p:ph sz="quarter" idx="12"/>
          </p:nvPr>
        </p:nvSpPr>
        <p:spPr/>
        <p:txBody>
          <a:bodyPr/>
          <a:lstStyle/>
          <a:p>
            <a:r>
              <a:rPr lang="en-US" dirty="0" smtClean="0"/>
              <a:t>Uh oh! Back up the truck and start this return over </a:t>
            </a:r>
          </a:p>
          <a:p>
            <a:r>
              <a:rPr lang="en-US" dirty="0" smtClean="0"/>
              <a:t>Taxpayer married at the end of tax year 2017</a:t>
            </a:r>
          </a:p>
          <a:p>
            <a:r>
              <a:rPr lang="en-US" dirty="0" smtClean="0"/>
              <a:t>Taxpayer decided to talk to her ex </a:t>
            </a:r>
          </a:p>
          <a:p>
            <a:r>
              <a:rPr lang="en-US" dirty="0" smtClean="0"/>
              <a:t>They filed a joint return </a:t>
            </a:r>
          </a:p>
          <a:p>
            <a:pPr lvl="1"/>
            <a:r>
              <a:rPr lang="en-US" dirty="0" smtClean="0"/>
              <a:t>one last time </a:t>
            </a:r>
          </a:p>
          <a:p>
            <a:endParaRPr lang="en-US" dirty="0" smtClean="0"/>
          </a:p>
          <a:p>
            <a:endParaRPr lang="en-US" dirty="0"/>
          </a:p>
        </p:txBody>
      </p:sp>
      <p:sp>
        <p:nvSpPr>
          <p:cNvPr id="5" name="Title 4"/>
          <p:cNvSpPr>
            <a:spLocks noGrp="1"/>
          </p:cNvSpPr>
          <p:nvPr>
            <p:ph type="title"/>
          </p:nvPr>
        </p:nvSpPr>
        <p:spPr/>
        <p:txBody>
          <a:bodyPr/>
          <a:lstStyle/>
          <a:p>
            <a:r>
              <a:rPr lang="en-US" smtClean="0"/>
              <a:t>Case 7 – The rest of the story</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3311220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The methods may vary </a:t>
            </a:r>
          </a:p>
          <a:p>
            <a:r>
              <a:rPr lang="en-US" dirty="0" smtClean="0"/>
              <a:t>but the goal is an accurate return!</a:t>
            </a:r>
            <a:endParaRPr lang="en-US" dirty="0"/>
          </a:p>
        </p:txBody>
      </p:sp>
      <p:sp>
        <p:nvSpPr>
          <p:cNvPr id="3" name="Title 2"/>
          <p:cNvSpPr>
            <a:spLocks noGrp="1"/>
          </p:cNvSpPr>
          <p:nvPr>
            <p:ph type="title"/>
          </p:nvPr>
        </p:nvSpPr>
        <p:spPr/>
        <p:txBody>
          <a:bodyPr/>
          <a:lstStyle/>
          <a:p>
            <a:r>
              <a:rPr lang="en-US" dirty="0" smtClean="0"/>
              <a:t>Quality Review </a:t>
            </a:r>
            <a:br>
              <a:rPr lang="en-US" dirty="0" smtClean="0"/>
            </a:br>
            <a:r>
              <a:rPr lang="en-US" dirty="0" smtClean="0"/>
              <a:t>Gold </a:t>
            </a:r>
            <a:r>
              <a:rPr lang="en-US" dirty="0" smtClean="0"/>
              <a:t>Standards</a:t>
            </a:r>
            <a:endParaRPr lang="en-US" dirty="0"/>
          </a:p>
        </p:txBody>
      </p:sp>
    </p:spTree>
    <p:extLst>
      <p:ext uri="{BB962C8B-B14F-4D97-AF65-F5344CB8AC3E}">
        <p14:creationId xmlns:p14="http://schemas.microsoft.com/office/powerpoint/2010/main" val="2316765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534400" y="5715000"/>
            <a:ext cx="34290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DA692B1-EC55-4023-9554-854A401B5E78}" type="slidenum">
              <a:rPr lang="en-US" altLang="en-US" smtClean="0"/>
              <a:pPr/>
              <a:t>69</a:t>
            </a:fld>
            <a:endParaRPr lang="en-US" altLang="en-US" dirty="0"/>
          </a:p>
        </p:txBody>
      </p:sp>
      <p:sp>
        <p:nvSpPr>
          <p:cNvPr id="26626" name="Title 1"/>
          <p:cNvSpPr>
            <a:spLocks noGrp="1"/>
          </p:cNvSpPr>
          <p:nvPr>
            <p:ph type="title"/>
          </p:nvPr>
        </p:nvSpPr>
        <p:spPr/>
        <p:txBody>
          <a:bodyPr>
            <a:normAutofit fontScale="90000"/>
          </a:bodyPr>
          <a:lstStyle/>
          <a:p>
            <a:r>
              <a:rPr lang="en-US" altLang="en-US" smtClean="0"/>
              <a:t>QR Gold Standard (available in Portal Library)</a:t>
            </a:r>
            <a:endParaRPr lang="en-US" altLang="en-US" dirty="0"/>
          </a:p>
        </p:txBody>
      </p:sp>
      <p:pic>
        <p:nvPicPr>
          <p:cNvPr id="2" name="Picture 1"/>
          <p:cNvPicPr>
            <a:picLocks noChangeAspect="1"/>
          </p:cNvPicPr>
          <p:nvPr/>
        </p:nvPicPr>
        <p:blipFill>
          <a:blip r:embed="rId2"/>
          <a:stretch>
            <a:fillRect/>
          </a:stretch>
        </p:blipFill>
        <p:spPr>
          <a:xfrm>
            <a:off x="3092869" y="152400"/>
            <a:ext cx="6692690" cy="5943600"/>
          </a:xfrm>
          <a:prstGeom prst="rect">
            <a:avLst/>
          </a:prstGeom>
        </p:spPr>
      </p:pic>
      <p:sp>
        <p:nvSpPr>
          <p:cNvPr id="4" name="Footer Placeholder 3"/>
          <p:cNvSpPr>
            <a:spLocks noGrp="1"/>
          </p:cNvSpPr>
          <p:nvPr>
            <p:ph type="ftr" sz="quarter" idx="11"/>
          </p:nvPr>
        </p:nvSpPr>
        <p:spPr/>
        <p:txBody>
          <a:bodyPr/>
          <a:lstStyle/>
          <a:p>
            <a:pPr>
              <a:defRPr/>
            </a:pPr>
            <a:r>
              <a:rPr lang="en-US" smtClean="0"/>
              <a:t>NTTC Training – TY2018</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7</a:t>
            </a:fld>
            <a:endParaRPr lang="en-US" altLang="en-US" dirty="0"/>
          </a:p>
        </p:txBody>
      </p:sp>
      <p:sp>
        <p:nvSpPr>
          <p:cNvPr id="15363" name="Content Placeholder 2"/>
          <p:cNvSpPr>
            <a:spLocks noGrp="1"/>
          </p:cNvSpPr>
          <p:nvPr>
            <p:ph sz="quarter" idx="12"/>
          </p:nvPr>
        </p:nvSpPr>
        <p:spPr/>
        <p:txBody>
          <a:bodyPr/>
          <a:lstStyle/>
          <a:p>
            <a:r>
              <a:rPr lang="en-US" altLang="en-US" dirty="0" smtClean="0"/>
              <a:t>While methodology may differ site-to-site, these rules apply to all:</a:t>
            </a:r>
          </a:p>
          <a:p>
            <a:pPr lvl="1"/>
            <a:r>
              <a:rPr lang="en-US" altLang="en-US" b="1" dirty="0" smtClean="0">
                <a:solidFill>
                  <a:srgbClr val="0033CC"/>
                </a:solidFill>
              </a:rPr>
              <a:t>ALL</a:t>
            </a:r>
            <a:r>
              <a:rPr lang="en-US" altLang="en-US" dirty="0" smtClean="0"/>
              <a:t> </a:t>
            </a:r>
            <a:r>
              <a:rPr lang="en-US" altLang="en-US" dirty="0" smtClean="0"/>
              <a:t>returns must receive a quality review by second certified Counselor</a:t>
            </a:r>
          </a:p>
          <a:p>
            <a:pPr lvl="1"/>
            <a:r>
              <a:rPr lang="en-US" altLang="en-US" dirty="0" smtClean="0"/>
              <a:t>Quality review must be completed with taxpayer(s) present</a:t>
            </a:r>
          </a:p>
          <a:p>
            <a:pPr lvl="1"/>
            <a:r>
              <a:rPr lang="en-US" altLang="en-US" dirty="0" smtClean="0"/>
              <a:t>Quality review takes place after return is prepared, but before taxpayer signs return</a:t>
            </a:r>
            <a:endParaRPr lang="en-US" altLang="en-US" dirty="0"/>
          </a:p>
        </p:txBody>
      </p:sp>
      <p:sp>
        <p:nvSpPr>
          <p:cNvPr id="5122" name="Title 1"/>
          <p:cNvSpPr>
            <a:spLocks noGrp="1"/>
          </p:cNvSpPr>
          <p:nvPr>
            <p:ph type="title"/>
          </p:nvPr>
        </p:nvSpPr>
        <p:spPr/>
        <p:txBody>
          <a:bodyPr/>
          <a:lstStyle/>
          <a:p>
            <a:r>
              <a:rPr lang="en-US" altLang="en-US" smtClean="0"/>
              <a:t>Requirements	</a:t>
            </a:r>
            <a:endParaRPr lang="en-US" altLang="en-US" dirty="0"/>
          </a:p>
        </p:txBody>
      </p:sp>
      <p:sp>
        <p:nvSpPr>
          <p:cNvPr id="4" name="Footer Placeholder 3"/>
          <p:cNvSpPr>
            <a:spLocks noGrp="1"/>
          </p:cNvSpPr>
          <p:nvPr>
            <p:ph type="ftr" sz="quarter" idx="10"/>
          </p:nvPr>
        </p:nvSpPr>
        <p:spPr/>
        <p:txBody>
          <a:bodyPr/>
          <a:lstStyle/>
          <a:p>
            <a:pPr>
              <a:defRPr/>
            </a:pPr>
            <a:r>
              <a:rPr lang="en-US" smtClean="0"/>
              <a:t>NTTC Training – TY2018</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A692B1-EC55-4023-9554-854A401B5E78}" type="slidenum">
              <a:rPr lang="en-US" altLang="en-US" smtClean="0"/>
              <a:pPr/>
              <a:t>70</a:t>
            </a:fld>
            <a:endParaRPr lang="en-US" altLang="en-US" dirty="0"/>
          </a:p>
        </p:txBody>
      </p:sp>
      <p:sp>
        <p:nvSpPr>
          <p:cNvPr id="27650" name="Title 1"/>
          <p:cNvSpPr>
            <a:spLocks noGrp="1"/>
          </p:cNvSpPr>
          <p:nvPr>
            <p:ph type="title"/>
          </p:nvPr>
        </p:nvSpPr>
        <p:spPr/>
        <p:txBody>
          <a:bodyPr/>
          <a:lstStyle/>
          <a:p>
            <a:r>
              <a:rPr lang="en-US" altLang="en-US" smtClean="0"/>
              <a:t>QR Gold Standard (con’t)</a:t>
            </a:r>
            <a:endParaRPr lang="en-US" altLang="en-US" dirty="0"/>
          </a:p>
        </p:txBody>
      </p:sp>
      <p:pic>
        <p:nvPicPr>
          <p:cNvPr id="4" name="Picture 3"/>
          <p:cNvPicPr>
            <a:picLocks noChangeAspect="1"/>
          </p:cNvPicPr>
          <p:nvPr/>
        </p:nvPicPr>
        <p:blipFill>
          <a:blip r:embed="rId3"/>
          <a:stretch>
            <a:fillRect/>
          </a:stretch>
        </p:blipFill>
        <p:spPr>
          <a:xfrm>
            <a:off x="2667000" y="457200"/>
            <a:ext cx="7539547" cy="3713085"/>
          </a:xfrm>
          <a:prstGeom prst="rect">
            <a:avLst/>
          </a:prstGeom>
        </p:spPr>
      </p:pic>
      <p:pic>
        <p:nvPicPr>
          <p:cNvPr id="5" name="Picture 4"/>
          <p:cNvPicPr>
            <a:picLocks noChangeAspect="1"/>
          </p:cNvPicPr>
          <p:nvPr/>
        </p:nvPicPr>
        <p:blipFill>
          <a:blip r:embed="rId4"/>
          <a:stretch>
            <a:fillRect/>
          </a:stretch>
        </p:blipFill>
        <p:spPr>
          <a:xfrm>
            <a:off x="3200400" y="4495800"/>
            <a:ext cx="7433656" cy="1112520"/>
          </a:xfrm>
          <a:prstGeom prst="rect">
            <a:avLst/>
          </a:prstGeom>
        </p:spPr>
      </p:pic>
      <p:sp>
        <p:nvSpPr>
          <p:cNvPr id="6" name="Footer Placeholder 5"/>
          <p:cNvSpPr>
            <a:spLocks noGrp="1"/>
          </p:cNvSpPr>
          <p:nvPr>
            <p:ph type="ftr" sz="quarter" idx="11"/>
          </p:nvPr>
        </p:nvSpPr>
        <p:spPr/>
        <p:txBody>
          <a:bodyPr/>
          <a:lstStyle/>
          <a:p>
            <a:pPr>
              <a:defRPr/>
            </a:pPr>
            <a:r>
              <a:rPr lang="en-US" smtClean="0"/>
              <a:t>NTTC Training – TY2018</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71</a:t>
            </a:fld>
            <a:endParaRPr lang="en-US" altLang="en-US" dirty="0"/>
          </a:p>
        </p:txBody>
      </p:sp>
      <p:sp>
        <p:nvSpPr>
          <p:cNvPr id="31749" name="Content Placeholder 2"/>
          <p:cNvSpPr>
            <a:spLocks noGrp="1"/>
          </p:cNvSpPr>
          <p:nvPr>
            <p:ph sz="quarter" idx="12"/>
          </p:nvPr>
        </p:nvSpPr>
        <p:spPr/>
        <p:txBody>
          <a:bodyPr/>
          <a:lstStyle/>
          <a:p>
            <a:pPr marL="0" indent="0">
              <a:buNone/>
            </a:pPr>
            <a:endParaRPr lang="en-US" altLang="en-US" sz="4800" b="1" dirty="0" smtClean="0"/>
          </a:p>
          <a:p>
            <a:pPr marL="0" indent="0">
              <a:buNone/>
            </a:pPr>
            <a:r>
              <a:rPr lang="en-US" altLang="en-US" sz="4800" b="1" dirty="0" smtClean="0"/>
              <a:t> Questions</a:t>
            </a:r>
            <a:r>
              <a:rPr lang="en-US" altLang="en-US" sz="4800" b="1" dirty="0" smtClean="0"/>
              <a:t>?</a:t>
            </a:r>
            <a:r>
              <a:rPr lang="en-US" altLang="en-US" b="1" dirty="0" smtClean="0"/>
              <a:t>	</a:t>
            </a:r>
            <a:endParaRPr lang="en-US" altLang="en-US" b="1" dirty="0"/>
          </a:p>
        </p:txBody>
      </p:sp>
      <p:sp>
        <p:nvSpPr>
          <p:cNvPr id="31746" name="Title 2"/>
          <p:cNvSpPr>
            <a:spLocks noGrp="1"/>
          </p:cNvSpPr>
          <p:nvPr>
            <p:ph type="title"/>
          </p:nvPr>
        </p:nvSpPr>
        <p:spPr/>
        <p:txBody>
          <a:bodyPr/>
          <a:lstStyle/>
          <a:p>
            <a:r>
              <a:rPr lang="en-US" altLang="en-US" smtClean="0"/>
              <a:t>Quality Review</a:t>
            </a:r>
            <a:endParaRPr lang="en-US" altLang="en-US" dirty="0"/>
          </a:p>
        </p:txBody>
      </p:sp>
      <p:sp>
        <p:nvSpPr>
          <p:cNvPr id="7" name="Content Placeholder 2"/>
          <p:cNvSpPr txBox="1">
            <a:spLocks/>
          </p:cNvSpPr>
          <p:nvPr/>
        </p:nvSpPr>
        <p:spPr bwMode="auto">
          <a:xfrm>
            <a:off x="3048000" y="4267200"/>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4488" indent="-344488" algn="l" rtl="0" eaLnBrk="0" fontAlgn="base" hangingPunct="0">
              <a:lnSpc>
                <a:spcPct val="100000"/>
              </a:lnSpc>
              <a:spcBef>
                <a:spcPts val="1000"/>
              </a:spcBef>
              <a:spcAft>
                <a:spcPct val="0"/>
              </a:spcAft>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rtl="0" eaLnBrk="0" fontAlgn="base" hangingPunct="0">
              <a:lnSpc>
                <a:spcPct val="100000"/>
              </a:lnSpc>
              <a:spcBef>
                <a:spcPts val="500"/>
              </a:spcBef>
              <a:spcAft>
                <a:spcPct val="0"/>
              </a:spcAft>
              <a:buClr>
                <a:srgbClr val="984807"/>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rtl="0" eaLnBrk="0" fontAlgn="base" hangingPunct="0">
              <a:lnSpc>
                <a:spcPct val="100000"/>
              </a:lnSpc>
              <a:spcBef>
                <a:spcPts val="500"/>
              </a:spcBef>
              <a:spcAft>
                <a:spcPct val="0"/>
              </a:spcAft>
              <a:buClr>
                <a:srgbClr val="215968"/>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100000"/>
              </a:lnSpc>
              <a:spcBef>
                <a:spcPts val="500"/>
              </a:spcBef>
              <a:spcAft>
                <a:spcPct val="0"/>
              </a:spcAft>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100000"/>
              </a:lnSpc>
              <a:spcBef>
                <a:spcPts val="500"/>
              </a:spcBef>
              <a:spcAft>
                <a:spcPct val="0"/>
              </a:spcAft>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 indent="0" eaLnBrk="1" hangingPunct="1">
              <a:buNone/>
            </a:pPr>
            <a:r>
              <a:rPr lang="en-US" altLang="en-US" sz="4800" dirty="0"/>
              <a:t>Comments…</a:t>
            </a:r>
          </a:p>
        </p:txBody>
      </p:sp>
      <p:pic>
        <p:nvPicPr>
          <p:cNvPr id="6" name="Picture 5" descr="Why Vanilla Doesn’t Have Nested Comm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209800"/>
            <a:ext cx="4116403" cy="2040356"/>
          </a:xfrm>
          <a:prstGeom prst="rect">
            <a:avLst/>
          </a:prstGeom>
        </p:spPr>
      </p:pic>
      <p:sp>
        <p:nvSpPr>
          <p:cNvPr id="4" name="Footer Placeholder 3"/>
          <p:cNvSpPr>
            <a:spLocks noGrp="1"/>
          </p:cNvSpPr>
          <p:nvPr>
            <p:ph type="ftr" sz="quarter" idx="10"/>
          </p:nvPr>
        </p:nvSpPr>
        <p:spPr/>
        <p:txBody>
          <a:bodyPr/>
          <a:lstStyle/>
          <a:p>
            <a:pPr>
              <a:defRPr/>
            </a:pPr>
            <a:r>
              <a:rPr lang="en-US" smtClean="0"/>
              <a:t>NTTC Training – TY2018</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8</a:t>
            </a:fld>
            <a:endParaRPr lang="en-US" altLang="en-US" dirty="0"/>
          </a:p>
        </p:txBody>
      </p:sp>
      <p:sp>
        <p:nvSpPr>
          <p:cNvPr id="17411" name="Content Placeholder 2"/>
          <p:cNvSpPr>
            <a:spLocks noGrp="1"/>
          </p:cNvSpPr>
          <p:nvPr>
            <p:ph sz="quarter" idx="12"/>
          </p:nvPr>
        </p:nvSpPr>
        <p:spPr/>
        <p:txBody>
          <a:bodyPr/>
          <a:lstStyle/>
          <a:p>
            <a:r>
              <a:rPr lang="en-US" altLang="en-US" dirty="0" smtClean="0"/>
              <a:t>Designated reviewer – preferred method</a:t>
            </a:r>
          </a:p>
          <a:p>
            <a:pPr lvl="1"/>
            <a:r>
              <a:rPr lang="en-US" altLang="en-US" dirty="0" smtClean="0"/>
              <a:t>Designated quality reviewer</a:t>
            </a:r>
          </a:p>
          <a:p>
            <a:pPr lvl="1"/>
            <a:r>
              <a:rPr lang="en-US" altLang="en-US" dirty="0" smtClean="0"/>
              <a:t>Dedicated to reviewing completed returns </a:t>
            </a:r>
          </a:p>
          <a:p>
            <a:pPr lvl="1"/>
            <a:r>
              <a:rPr lang="en-US" altLang="en-US" dirty="0" smtClean="0"/>
              <a:t>Conducted at preparer’s computer or separate station</a:t>
            </a:r>
          </a:p>
          <a:p>
            <a:r>
              <a:rPr lang="en-US" altLang="en-US" dirty="0" smtClean="0"/>
              <a:t>Peer review – volunteers exchange returns</a:t>
            </a:r>
          </a:p>
          <a:p>
            <a:r>
              <a:rPr lang="en-US" altLang="en-US" dirty="0" smtClean="0"/>
              <a:t>Self-review – </a:t>
            </a:r>
            <a:r>
              <a:rPr lang="en-US" altLang="en-US" dirty="0" smtClean="0">
                <a:solidFill>
                  <a:srgbClr val="0000FF"/>
                </a:solidFill>
              </a:rPr>
              <a:t>never acceptable</a:t>
            </a:r>
          </a:p>
          <a:p>
            <a:endParaRPr lang="en-US" altLang="en-US" dirty="0"/>
          </a:p>
        </p:txBody>
      </p:sp>
      <p:sp>
        <p:nvSpPr>
          <p:cNvPr id="6146" name="Title 1"/>
          <p:cNvSpPr>
            <a:spLocks noGrp="1"/>
          </p:cNvSpPr>
          <p:nvPr>
            <p:ph type="title"/>
          </p:nvPr>
        </p:nvSpPr>
        <p:spPr/>
        <p:txBody>
          <a:bodyPr/>
          <a:lstStyle/>
          <a:p>
            <a:r>
              <a:rPr lang="en-US" altLang="en-US" smtClean="0"/>
              <a:t>Quality Review Methods</a:t>
            </a:r>
            <a:endParaRPr lang="en-US" altLang="en-US" dirty="0"/>
          </a:p>
        </p:txBody>
      </p:sp>
      <p:sp>
        <p:nvSpPr>
          <p:cNvPr id="4" name="Footer Placeholder 3"/>
          <p:cNvSpPr>
            <a:spLocks noGrp="1"/>
          </p:cNvSpPr>
          <p:nvPr>
            <p:ph type="ftr" sz="quarter" idx="10"/>
          </p:nvPr>
        </p:nvSpPr>
        <p:spPr/>
        <p:txBody>
          <a:bodyPr/>
          <a:lstStyle/>
          <a:p>
            <a:pPr>
              <a:defRPr/>
            </a:pPr>
            <a:r>
              <a:rPr lang="en-US" smtClean="0"/>
              <a:t>NTTC Training – TY2018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9</a:t>
            </a:fld>
            <a:endParaRPr lang="en-US" altLang="en-US" dirty="0"/>
          </a:p>
        </p:txBody>
      </p:sp>
      <p:sp>
        <p:nvSpPr>
          <p:cNvPr id="4" name="Content Placeholder 3"/>
          <p:cNvSpPr>
            <a:spLocks noGrp="1"/>
          </p:cNvSpPr>
          <p:nvPr>
            <p:ph sz="quarter" idx="12"/>
          </p:nvPr>
        </p:nvSpPr>
        <p:spPr/>
        <p:txBody>
          <a:bodyPr/>
          <a:lstStyle/>
          <a:p>
            <a:r>
              <a:rPr lang="en-US" dirty="0" smtClean="0"/>
              <a:t>Who benefits from complete and accurate Quality Review?</a:t>
            </a:r>
          </a:p>
          <a:p>
            <a:pPr lvl="1"/>
            <a:r>
              <a:rPr lang="en-US" altLang="en-US" dirty="0" smtClean="0"/>
              <a:t>Taxpayer</a:t>
            </a:r>
          </a:p>
          <a:p>
            <a:pPr lvl="1"/>
            <a:r>
              <a:rPr lang="en-US" altLang="en-US" dirty="0" smtClean="0"/>
              <a:t>Volunteer</a:t>
            </a:r>
          </a:p>
          <a:p>
            <a:pPr lvl="1"/>
            <a:r>
              <a:rPr lang="en-US" altLang="en-US" dirty="0" smtClean="0"/>
              <a:t>Site</a:t>
            </a:r>
          </a:p>
          <a:p>
            <a:pPr lvl="1"/>
            <a:r>
              <a:rPr lang="en-US" altLang="en-US" dirty="0" smtClean="0"/>
              <a:t>AARP </a:t>
            </a:r>
            <a:r>
              <a:rPr lang="en-US" altLang="en-US" dirty="0" smtClean="0"/>
              <a:t>Foundation Tax-Aide</a:t>
            </a:r>
            <a:endParaRPr lang="en-US" altLang="en-US" dirty="0"/>
          </a:p>
        </p:txBody>
      </p:sp>
      <p:sp>
        <p:nvSpPr>
          <p:cNvPr id="5" name="Title 4"/>
          <p:cNvSpPr>
            <a:spLocks noGrp="1"/>
          </p:cNvSpPr>
          <p:nvPr>
            <p:ph type="title"/>
          </p:nvPr>
        </p:nvSpPr>
        <p:spPr/>
        <p:txBody>
          <a:bodyPr/>
          <a:lstStyle/>
          <a:p>
            <a:r>
              <a:rPr lang="en-US" smtClean="0"/>
              <a:t>What’s in it for…?</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TY2018</a:t>
            </a:r>
            <a:endParaRPr lang="en-US" dirty="0"/>
          </a:p>
        </p:txBody>
      </p:sp>
    </p:spTree>
    <p:extLst>
      <p:ext uri="{BB962C8B-B14F-4D97-AF65-F5344CB8AC3E}">
        <p14:creationId xmlns:p14="http://schemas.microsoft.com/office/powerpoint/2010/main" val="1994268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8 Temp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9EC42302-1C76-456C-AA3A-B873C1C81271}" vid="{8200FA71-478A-4AA6-9D02-1D1F7039DF9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Templet.thmx</Template>
  <TotalTime>0</TotalTime>
  <Words>4081</Words>
  <Application>Microsoft Office PowerPoint</Application>
  <PresentationFormat>Widescreen</PresentationFormat>
  <Paragraphs>588</Paragraphs>
  <Slides>71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Verdana</vt:lpstr>
      <vt:lpstr>Wingdings</vt:lpstr>
      <vt:lpstr>2018 Templet</vt:lpstr>
      <vt:lpstr>Quality Review of Tax Return </vt:lpstr>
      <vt:lpstr>Quality Review</vt:lpstr>
      <vt:lpstr>Learning Objectives</vt:lpstr>
      <vt:lpstr>Principles of Quality Review</vt:lpstr>
      <vt:lpstr>QR = Accuracy – It’s a Fact</vt:lpstr>
      <vt:lpstr>Quality Review</vt:lpstr>
      <vt:lpstr>Requirements </vt:lpstr>
      <vt:lpstr>Quality Review Methods</vt:lpstr>
      <vt:lpstr>What’s in it for…?</vt:lpstr>
      <vt:lpstr>Benefits for the Taxpayer</vt:lpstr>
      <vt:lpstr>Consequences of a Poor Quality Review</vt:lpstr>
      <vt:lpstr>Benefits for the Volunteer</vt:lpstr>
      <vt:lpstr>Benefits for the Site</vt:lpstr>
      <vt:lpstr>Benefits for AARP Foundation Tax-Aide</vt:lpstr>
      <vt:lpstr>Quality Review Process</vt:lpstr>
      <vt:lpstr>Quality Review Process</vt:lpstr>
      <vt:lpstr>Keys to an Accurate Quality Review</vt:lpstr>
      <vt:lpstr>Involve Taxpayer </vt:lpstr>
      <vt:lpstr>Intake Booklet</vt:lpstr>
      <vt:lpstr>Review Intake Booklet</vt:lpstr>
      <vt:lpstr>Review Intake Booklet</vt:lpstr>
      <vt:lpstr>Review Intake Booklet</vt:lpstr>
      <vt:lpstr>Review Intake Booklet</vt:lpstr>
      <vt:lpstr>Review Intake Booklet</vt:lpstr>
      <vt:lpstr>Review Intake Booklet</vt:lpstr>
      <vt:lpstr>Bottom Line</vt:lpstr>
      <vt:lpstr>Conducting a Quality Review One Example</vt:lpstr>
      <vt:lpstr>Conducting a Quality Review (part 1)</vt:lpstr>
      <vt:lpstr>Conducting a Quality Review (part 2)</vt:lpstr>
      <vt:lpstr>Return to be reviewed – Jeremy Clark</vt:lpstr>
      <vt:lpstr>Quality Review Return PDF</vt:lpstr>
      <vt:lpstr>Personal Information Summary</vt:lpstr>
      <vt:lpstr>Listing of Forms </vt:lpstr>
      <vt:lpstr>Verify Unemployment</vt:lpstr>
      <vt:lpstr>Verify W-2 information</vt:lpstr>
      <vt:lpstr>Verify W-2 information</vt:lpstr>
      <vt:lpstr>Review Form 1040</vt:lpstr>
      <vt:lpstr>Page 2 of Form 1040</vt:lpstr>
      <vt:lpstr>Review Form 1040 Numbered Schedules</vt:lpstr>
      <vt:lpstr>Review Schedule 1 </vt:lpstr>
      <vt:lpstr>Review Schedules 2 &amp; 3</vt:lpstr>
      <vt:lpstr>Review Schedule 4 </vt:lpstr>
      <vt:lpstr>Review Schedule 5</vt:lpstr>
      <vt:lpstr>Review Schedule A </vt:lpstr>
      <vt:lpstr>Review Schedule B </vt:lpstr>
      <vt:lpstr>Review Form 2441</vt:lpstr>
      <vt:lpstr>Review Schedule EIC</vt:lpstr>
      <vt:lpstr>Review Form 8880</vt:lpstr>
      <vt:lpstr>Review SRP</vt:lpstr>
      <vt:lpstr>Summary</vt:lpstr>
      <vt:lpstr>QR Saves the Day</vt:lpstr>
      <vt:lpstr>QR Saves the Day</vt:lpstr>
      <vt:lpstr>Case 1 – Just because there is a form………..</vt:lpstr>
      <vt:lpstr>Case 2 – Accepting things at face value………..</vt:lpstr>
      <vt:lpstr>Case 3 – Taxpayers don’t know all the rules</vt:lpstr>
      <vt:lpstr>Case 4 – Why the QR does an interview</vt:lpstr>
      <vt:lpstr>Case 4 – The rest of the story</vt:lpstr>
      <vt:lpstr>Case 5 – It’s not always that simple</vt:lpstr>
      <vt:lpstr>Case 5 – The rest of the story</vt:lpstr>
      <vt:lpstr>Case 5 – The rest of the story (part 2)</vt:lpstr>
      <vt:lpstr>Case 5 – The rest of the story (part 3)</vt:lpstr>
      <vt:lpstr>Case 5 – The Updated Intake Booklet</vt:lpstr>
      <vt:lpstr>Case 5 – The end of the story</vt:lpstr>
      <vt:lpstr>Case 6 – Leave no question unanswered</vt:lpstr>
      <vt:lpstr>Case 6 – The rest of the story</vt:lpstr>
      <vt:lpstr>Case 7 – We’ve all seen this one</vt:lpstr>
      <vt:lpstr>Case 7 – The rest of the story</vt:lpstr>
      <vt:lpstr>Quality Review  Gold Standards</vt:lpstr>
      <vt:lpstr>QR Gold Standard (available in Portal Library)</vt:lpstr>
      <vt:lpstr>QR Gold Standard (con’t)</vt:lpstr>
      <vt:lpstr>Quality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2018-12-26T13:27:27Z</dcterms:created>
  <dcterms:modified xsi:type="dcterms:W3CDTF">2018-12-27T17:42:46Z</dcterms:modified>
</cp:coreProperties>
</file>